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0" r:id="rId3"/>
    <p:sldId id="299" r:id="rId4"/>
    <p:sldId id="302" r:id="rId5"/>
    <p:sldId id="301" r:id="rId6"/>
    <p:sldId id="304" r:id="rId7"/>
    <p:sldId id="306" r:id="rId8"/>
    <p:sldId id="318" r:id="rId9"/>
    <p:sldId id="319" r:id="rId10"/>
    <p:sldId id="320" r:id="rId11"/>
    <p:sldId id="307" r:id="rId12"/>
    <p:sldId id="321" r:id="rId13"/>
    <p:sldId id="322" r:id="rId14"/>
    <p:sldId id="323" r:id="rId15"/>
    <p:sldId id="308" r:id="rId16"/>
    <p:sldId id="324" r:id="rId17"/>
    <p:sldId id="309" r:id="rId18"/>
    <p:sldId id="313" r:id="rId19"/>
    <p:sldId id="317" r:id="rId20"/>
    <p:sldId id="310" r:id="rId21"/>
    <p:sldId id="298" r:id="rId22"/>
    <p:sldId id="316" r:id="rId23"/>
    <p:sldId id="314" r:id="rId24"/>
    <p:sldId id="315" r:id="rId25"/>
  </p:sldIdLst>
  <p:sldSz cx="10693400" cy="7561263"/>
  <p:notesSz cx="6796088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bg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FF"/>
    <a:srgbClr val="0033CC"/>
    <a:srgbClr val="5F5F5F"/>
    <a:srgbClr val="008000"/>
    <a:srgbClr val="003366"/>
    <a:srgbClr val="336699"/>
    <a:srgbClr val="3366CC"/>
    <a:srgbClr val="0043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7" autoAdjust="0"/>
  </p:normalViewPr>
  <p:slideViewPr>
    <p:cSldViewPr>
      <p:cViewPr varScale="1">
        <p:scale>
          <a:sx n="64" d="100"/>
          <a:sy n="64" d="100"/>
        </p:scale>
        <p:origin x="-186" y="-36"/>
      </p:cViewPr>
      <p:guideLst>
        <p:guide orient="horz" pos="2382"/>
        <p:guide pos="336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9DDA3346-6A37-4B1F-80E9-B43FB881253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5608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782638" y="741363"/>
            <a:ext cx="5222875" cy="36941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691063"/>
            <a:ext cx="4978400" cy="443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9378950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378950"/>
            <a:ext cx="294005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8A8413D-3523-4990-BC51-090F35017C9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30275" y="74136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26627" name="Rectangle 2"/>
          <p:cNvSpPr>
            <a:spLocks noChangeArrowheads="1"/>
          </p:cNvSpPr>
          <p:nvPr>
            <p:ph type="body"/>
          </p:nvPr>
        </p:nvSpPr>
        <p:spPr>
          <a:xfrm>
            <a:off x="906463" y="4691063"/>
            <a:ext cx="4979987" cy="4437062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+mj-lt"/>
          <a:ea typeface="+mj-ea"/>
          <a:cs typeface="+mj-cs"/>
        </a:defRPr>
      </a:lvl1pPr>
      <a:lvl2pPr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2pPr>
      <a:lvl3pPr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3pPr>
      <a:lvl4pPr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4pPr>
      <a:lvl5pPr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5pPr>
      <a:lvl6pPr marL="2803525" indent="-260350"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6pPr>
      <a:lvl7pPr marL="3260725" indent="-260350"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7pPr>
      <a:lvl8pPr marL="3717925" indent="-260350"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8pPr>
      <a:lvl9pPr marL="4175125" indent="-260350" algn="l" defTabSz="512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9pPr>
    </p:titleStyle>
    <p:bodyStyle>
      <a:lvl1pPr marL="390525" indent="-390525" algn="l" defTabSz="512763" rtl="0" eaLnBrk="0" fontAlgn="base" hangingPunct="0">
        <a:spcBef>
          <a:spcPts val="9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700">
          <a:solidFill>
            <a:srgbClr val="000000"/>
          </a:solidFill>
          <a:latin typeface="+mn-lt"/>
          <a:ea typeface="+mn-ea"/>
          <a:cs typeface="+mn-cs"/>
        </a:defRPr>
      </a:lvl1pPr>
      <a:lvl2pPr marL="847725" indent="-325438" algn="l" defTabSz="5127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</a:defRPr>
      </a:lvl2pPr>
      <a:lvl3pPr marL="1303338" indent="-260350" algn="l" defTabSz="51276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</a:defRPr>
      </a:lvl3pPr>
      <a:lvl4pPr marL="18256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4pPr>
      <a:lvl5pPr marL="23463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5pPr>
      <a:lvl6pPr marL="28035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6pPr>
      <a:lvl7pPr marL="32607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7pPr>
      <a:lvl8pPr marL="37179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8pPr>
      <a:lvl9pPr marL="4175125" indent="-260350" algn="l" defTabSz="5127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Fond_PPT_IU02A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93400" cy="766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03938" y="2986088"/>
            <a:ext cx="4278312" cy="222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809625" y="4213225"/>
            <a:ext cx="76327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defTabSz="512763">
              <a:spcBef>
                <a:spcPct val="50000"/>
              </a:spcBef>
            </a:pPr>
            <a:r>
              <a:rPr lang="de-AT" sz="2800" b="1" noProof="1">
                <a:solidFill>
                  <a:srgbClr val="004386"/>
                </a:solidFill>
                <a:latin typeface="Arial Unicode MS" pitchFamily="34" charset="-128"/>
              </a:rPr>
              <a:t>Presentation</a:t>
            </a:r>
            <a:r>
              <a:rPr lang="de-AT" sz="2400" b="1" noProof="1">
                <a:solidFill>
                  <a:srgbClr val="004386"/>
                </a:solidFill>
                <a:latin typeface="Arial Unicode MS" pitchFamily="34" charset="-128"/>
              </a:rPr>
              <a:t> to </a:t>
            </a:r>
            <a:r>
              <a:rPr lang="en-GB" sz="2400" b="1">
                <a:solidFill>
                  <a:srgbClr val="004386"/>
                </a:solidFill>
                <a:latin typeface="Arial Unicode MS" pitchFamily="34" charset="-128"/>
              </a:rPr>
              <a:t>Joint Meeting of the Competitiveness and Growth and the Research Working Parties</a:t>
            </a:r>
            <a:endParaRPr lang="en-GB" b="1" noProof="1">
              <a:solidFill>
                <a:srgbClr val="004386"/>
              </a:solidFill>
              <a:latin typeface="Arial Unicode MS" pitchFamily="34" charset="-128"/>
            </a:endParaRPr>
          </a:p>
        </p:txBody>
      </p: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306388" y="6372225"/>
            <a:ext cx="37036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defTabSz="512763">
              <a:lnSpc>
                <a:spcPct val="80000"/>
              </a:lnSpc>
              <a:spcBef>
                <a:spcPct val="10000"/>
              </a:spcBef>
            </a:pPr>
            <a:r>
              <a:rPr lang="fr-BE" sz="2400">
                <a:solidFill>
                  <a:srgbClr val="3399FF"/>
                </a:solidFill>
                <a:latin typeface="Arial Unicode MS" pitchFamily="34" charset="-128"/>
              </a:rPr>
              <a:t>Cyril Robin-Champigneul</a:t>
            </a:r>
          </a:p>
          <a:p>
            <a:pPr defTabSz="512763">
              <a:lnSpc>
                <a:spcPct val="80000"/>
              </a:lnSpc>
              <a:spcBef>
                <a:spcPct val="10000"/>
              </a:spcBef>
            </a:pPr>
            <a:r>
              <a:rPr lang="fr-BE" sz="1800">
                <a:solidFill>
                  <a:srgbClr val="3399FF"/>
                </a:solidFill>
                <a:latin typeface="Arial Unicode MS" pitchFamily="34" charset="-128"/>
              </a:rPr>
              <a:t>Dg RTD</a:t>
            </a:r>
            <a:endParaRPr lang="en-GB" sz="1800">
              <a:solidFill>
                <a:srgbClr val="3399FF"/>
              </a:solidFill>
              <a:latin typeface="Arial Unicode MS" pitchFamily="34" charset="-128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5994400" y="5364163"/>
            <a:ext cx="374491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defTabSz="512763">
              <a:spcBef>
                <a:spcPct val="50000"/>
              </a:spcBef>
            </a:pPr>
            <a:r>
              <a:rPr lang="en-GB" sz="2400" b="1">
                <a:solidFill>
                  <a:srgbClr val="3399FF"/>
                </a:solidFill>
                <a:latin typeface="Arial Unicode MS" pitchFamily="34" charset="-128"/>
              </a:rPr>
              <a:t>8 October </a:t>
            </a:r>
            <a:r>
              <a:rPr lang="en-GB" sz="2800" b="1">
                <a:solidFill>
                  <a:srgbClr val="3399FF"/>
                </a:solidFill>
                <a:latin typeface="Arial Unicode MS" pitchFamily="34" charset="-128"/>
              </a:rPr>
              <a:t>2010</a:t>
            </a:r>
            <a:endParaRPr lang="en-GB" sz="2800" b="1" noProof="1">
              <a:solidFill>
                <a:srgbClr val="3399FF"/>
              </a:solidFill>
              <a:latin typeface="Arial Unicode MS" pitchFamily="34" charset="-128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4051300" y="6372225"/>
            <a:ext cx="37036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defTabSz="512763">
              <a:lnSpc>
                <a:spcPct val="80000"/>
              </a:lnSpc>
              <a:spcBef>
                <a:spcPct val="10000"/>
              </a:spcBef>
            </a:pPr>
            <a:r>
              <a:rPr lang="fr-BE" sz="2400">
                <a:solidFill>
                  <a:srgbClr val="3399FF"/>
                </a:solidFill>
                <a:latin typeface="Arial Unicode MS" pitchFamily="34" charset="-128"/>
              </a:rPr>
              <a:t>Keith Sequeira</a:t>
            </a:r>
          </a:p>
          <a:p>
            <a:pPr defTabSz="512763">
              <a:lnSpc>
                <a:spcPct val="80000"/>
              </a:lnSpc>
              <a:spcBef>
                <a:spcPct val="10000"/>
              </a:spcBef>
            </a:pPr>
            <a:r>
              <a:rPr lang="fr-BE" sz="1800">
                <a:solidFill>
                  <a:srgbClr val="3399FF"/>
                </a:solidFill>
                <a:latin typeface="Arial Unicode MS" pitchFamily="34" charset="-128"/>
              </a:rPr>
              <a:t>Dg ENTR</a:t>
            </a:r>
            <a:endParaRPr lang="en-GB" sz="1800">
              <a:solidFill>
                <a:srgbClr val="3399FF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Focusing EU funding instruments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189038"/>
            <a:ext cx="9623425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fr-BE" sz="2400" b="1" smtClean="0">
                <a:solidFill>
                  <a:srgbClr val="005FA9"/>
                </a:solidFill>
              </a:rPr>
              <a:t>Issues</a:t>
            </a:r>
            <a:r>
              <a:rPr lang="fr-BE" sz="2400" b="1" noProof="1" smtClean="0"/>
              <a:t> </a:t>
            </a:r>
            <a:endParaRPr lang="fr-BE" sz="2400" b="1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000" smtClean="0"/>
              <a:t>Need to support the whole innovation chain, from research to market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000" smtClean="0"/>
              <a:t>Further simplify access for beneficiaries, including SMEs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000" smtClean="0"/>
              <a:t>Develop scientific evidence to support policy-making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000" smtClean="0"/>
              <a:t>Promote the European Institute of Innovation &amp; Technology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endParaRPr lang="fr-BE" sz="2000" smtClean="0"/>
          </a:p>
          <a:p>
            <a:pPr>
              <a:lnSpc>
                <a:spcPct val="80000"/>
              </a:lnSpc>
            </a:pPr>
            <a:r>
              <a:rPr lang="fr-BE" sz="2000" b="1" smtClean="0">
                <a:solidFill>
                  <a:srgbClr val="005FA9"/>
                </a:solidFill>
              </a:rPr>
              <a:t>Actions</a:t>
            </a:r>
          </a:p>
          <a:p>
            <a:pPr>
              <a:lnSpc>
                <a:spcPct val="80000"/>
              </a:lnSpc>
            </a:pPr>
            <a:r>
              <a:rPr lang="fr-BE" sz="2000" b="1" smtClean="0"/>
              <a:t>6.</a:t>
            </a:r>
            <a:r>
              <a:rPr lang="fr-BE" sz="2000" smtClean="0"/>
              <a:t> </a:t>
            </a:r>
            <a:r>
              <a:rPr lang="fr-BE" sz="2000" b="1" smtClean="0"/>
              <a:t>Focus future EU R&amp;I programmes</a:t>
            </a:r>
            <a:r>
              <a:rPr lang="fr-BE" sz="2000" smtClean="0"/>
              <a:t> on EU2020 and Innovation Union: societal challenges, with streamlining/ simplification (2014)</a:t>
            </a:r>
          </a:p>
          <a:p>
            <a:pPr>
              <a:lnSpc>
                <a:spcPct val="80000"/>
              </a:lnSpc>
            </a:pPr>
            <a:r>
              <a:rPr lang="fr-BE" sz="2000" b="1" smtClean="0"/>
              <a:t>7.</a:t>
            </a:r>
            <a:r>
              <a:rPr lang="fr-BE" sz="2000" smtClean="0"/>
              <a:t> </a:t>
            </a:r>
            <a:r>
              <a:rPr lang="en-GB" sz="2000" b="1" smtClean="0"/>
              <a:t>Ensure strong involvement of SMEs</a:t>
            </a:r>
            <a:r>
              <a:rPr lang="en-GB" sz="2000" smtClean="0"/>
              <a:t> with high growth potential (2014)</a:t>
            </a:r>
          </a:p>
          <a:p>
            <a:pPr>
              <a:lnSpc>
                <a:spcPct val="80000"/>
              </a:lnSpc>
            </a:pPr>
            <a:r>
              <a:rPr lang="fr-BE" sz="2000" b="1" smtClean="0"/>
              <a:t>8.</a:t>
            </a:r>
            <a:r>
              <a:rPr lang="fr-BE" sz="2000" smtClean="0"/>
              <a:t> Develop the </a:t>
            </a:r>
            <a:r>
              <a:rPr lang="fr-BE" sz="2000" b="1" smtClean="0"/>
              <a:t>Joint Research Centre’s role to support the science base for policy making</a:t>
            </a:r>
            <a:r>
              <a:rPr lang="fr-BE" sz="2000" smtClean="0"/>
              <a:t> through forward-looking activities</a:t>
            </a:r>
          </a:p>
          <a:p>
            <a:pPr>
              <a:lnSpc>
                <a:spcPct val="80000"/>
              </a:lnSpc>
            </a:pPr>
            <a:r>
              <a:rPr lang="fr-BE" sz="2000" b="1" smtClean="0"/>
              <a:t>9.</a:t>
            </a:r>
            <a:r>
              <a:rPr lang="fr-BE" sz="2000" smtClean="0"/>
              <a:t> </a:t>
            </a:r>
            <a:r>
              <a:rPr lang="en-GB" sz="2000" b="1" smtClean="0"/>
              <a:t>European Institute of Innovation &amp; Technology</a:t>
            </a:r>
            <a:r>
              <a:rPr lang="en-GB" sz="2000" smtClean="0"/>
              <a:t> to set out a strategic innovation agenda (2011)</a:t>
            </a:r>
            <a:endParaRPr lang="en-GB" sz="2000" noProof="1" smtClean="0"/>
          </a:p>
          <a:p>
            <a:pPr>
              <a:lnSpc>
                <a:spcPct val="80000"/>
              </a:lnSpc>
            </a:pPr>
            <a:endParaRPr lang="en-GB" sz="20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93725" y="4860925"/>
            <a:ext cx="9074150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Strengthening the knowledge base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43013" y="3852863"/>
            <a:ext cx="7920037" cy="787400"/>
          </a:xfrm>
          <a:prstGeom prst="rect">
            <a:avLst/>
          </a:prstGeom>
          <a:solidFill>
            <a:srgbClr val="FFCC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Getting good ideas to market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46250" y="3060700"/>
            <a:ext cx="6913563" cy="604838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/>
            <a:r>
              <a:rPr lang="en-GB" sz="3300">
                <a:solidFill>
                  <a:schemeClr val="tx1"/>
                </a:solidFill>
              </a:rPr>
              <a:t>Maximising social and regional benefits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70213" y="1547813"/>
            <a:ext cx="4321175" cy="512762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Collaborating internationally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Key measures of Innovation Union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78050" y="2268538"/>
            <a:ext cx="5903913" cy="574675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100">
                <a:solidFill>
                  <a:schemeClr val="tx1"/>
                </a:solidFill>
              </a:rPr>
              <a:t>Pooling efforts for breakthroughs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4988" y="303213"/>
            <a:ext cx="9623425" cy="806450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Access to finance</a:t>
            </a:r>
            <a:endParaRPr lang="en-GB" noProof="1" smtClean="0"/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09625" y="1404938"/>
            <a:ext cx="9512300" cy="5181600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Issues</a:t>
            </a:r>
            <a:r>
              <a:rPr lang="fr-BE" sz="2200" b="1" noProof="1" smtClean="0"/>
              <a:t> </a:t>
            </a:r>
            <a:endParaRPr lang="fr-BE" sz="2200" b="1" smtClean="0"/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Lack of finance is main constraint on innovative companies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Few European SMEs grow into major companies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Specific market gaps for start ups, for high growth companies, and for financing major research and innovation projects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RSFF, CIP Financial Instruments cannot meet demand.</a:t>
            </a:r>
          </a:p>
          <a:p>
            <a:pPr marL="877888" lvl="1" indent="-420688" defTabSz="914400">
              <a:lnSpc>
                <a:spcPct val="80000"/>
              </a:lnSpc>
            </a:pPr>
            <a:endParaRPr lang="en-GB" sz="2200" noProof="1" smtClean="0"/>
          </a:p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Actions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10. </a:t>
            </a:r>
            <a:r>
              <a:rPr lang="fr-BE" sz="2200" smtClean="0"/>
              <a:t>New generation of </a:t>
            </a:r>
            <a:r>
              <a:rPr lang="fr-BE" sz="2200" b="1" smtClean="0"/>
              <a:t>Financial instruments </a:t>
            </a:r>
            <a:r>
              <a:rPr lang="fr-BE" sz="2200" smtClean="0"/>
              <a:t>with EIB (by 2014)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11.</a:t>
            </a:r>
            <a:r>
              <a:rPr lang="fr-BE" sz="2200" smtClean="0"/>
              <a:t> Regime for </a:t>
            </a:r>
            <a:r>
              <a:rPr lang="fr-BE" sz="2200" b="1" smtClean="0"/>
              <a:t>cross border Venture Capital</a:t>
            </a:r>
            <a:r>
              <a:rPr lang="fr-BE" sz="2200" smtClean="0"/>
              <a:t> funds (2012)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12. Stronger brokerage</a:t>
            </a:r>
            <a:r>
              <a:rPr lang="fr-BE" sz="2200" smtClean="0"/>
              <a:t> between innovative SMEs and investors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13. Review State Aid framework</a:t>
            </a:r>
            <a:r>
              <a:rPr lang="fr-BE" sz="2200" smtClean="0"/>
              <a:t>, to enable support to all forms of innovation (2011)</a:t>
            </a:r>
            <a:endParaRPr lang="fr-BE" sz="22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4988" y="303213"/>
            <a:ext cx="9623425" cy="806450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A Single Innovation Market</a:t>
            </a:r>
            <a:endParaRPr lang="en-GB" noProof="1" smtClean="0"/>
          </a:p>
        </p:txBody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01688" y="1479550"/>
            <a:ext cx="9512300" cy="5110163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Issues</a:t>
            </a:r>
            <a:r>
              <a:rPr lang="fr-BE" sz="2200" b="1" noProof="1" smtClean="0"/>
              <a:t> </a:t>
            </a:r>
            <a:endParaRPr lang="fr-BE" sz="2200" b="1" smtClean="0"/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Costly EU patent system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Lack of harmonised regulations for innovations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EU standard setting too slow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Public procurers lack incentives, knowledge or scale to benefit from innovation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Importance of eco-innovation</a:t>
            </a:r>
            <a:endParaRPr lang="en-GB" sz="2200" noProof="1" smtClean="0"/>
          </a:p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Actions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14.</a:t>
            </a:r>
            <a:r>
              <a:rPr lang="fr-BE" sz="2200" smtClean="0"/>
              <a:t> Rapid agreement on </a:t>
            </a:r>
            <a:r>
              <a:rPr lang="fr-BE" sz="2200" b="1" smtClean="0"/>
              <a:t>EU patent</a:t>
            </a:r>
            <a:endParaRPr lang="fr-BE" sz="2200" smtClean="0"/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15. Screen regulatory frameworks </a:t>
            </a:r>
            <a:r>
              <a:rPr lang="fr-BE" sz="2200" smtClean="0"/>
              <a:t>linked to Partnerships (2011)</a:t>
            </a:r>
            <a:r>
              <a:rPr lang="fr-BE" sz="2200" b="1" smtClean="0"/>
              <a:t>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16.</a:t>
            </a:r>
            <a:r>
              <a:rPr lang="fr-BE" sz="2200" smtClean="0"/>
              <a:t> Reform </a:t>
            </a:r>
            <a:r>
              <a:rPr lang="fr-BE" sz="2200" b="1" smtClean="0"/>
              <a:t>EU standard setting</a:t>
            </a:r>
            <a:r>
              <a:rPr lang="fr-BE" sz="2200" smtClean="0"/>
              <a:t> &amp; link to R&amp;D projects (2011)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17.</a:t>
            </a:r>
            <a:r>
              <a:rPr lang="fr-BE" sz="2200" smtClean="0"/>
              <a:t> </a:t>
            </a:r>
            <a:r>
              <a:rPr lang="fr-BE" sz="2200" b="1" smtClean="0"/>
              <a:t>Member States to set aside procurement budgets for innovation</a:t>
            </a:r>
            <a:r>
              <a:rPr lang="fr-BE" sz="2200" smtClean="0"/>
              <a:t>, with EC technical/ financial support (2011)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18.</a:t>
            </a:r>
            <a:r>
              <a:rPr lang="fr-BE" sz="2200" smtClean="0"/>
              <a:t> Commission to present an </a:t>
            </a:r>
            <a:r>
              <a:rPr lang="fr-BE" sz="2200" b="1" smtClean="0"/>
              <a:t>eco-innovation action plan </a:t>
            </a:r>
            <a:r>
              <a:rPr lang="fr-BE" sz="2200" smtClean="0"/>
              <a:t>(20110</a:t>
            </a:r>
            <a:endParaRPr lang="fr-BE" sz="22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4988" y="303213"/>
            <a:ext cx="9623425" cy="806450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Openness and creative potential</a:t>
            </a:r>
            <a:endParaRPr lang="en-GB" noProof="1" smtClean="0"/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01688" y="1479550"/>
            <a:ext cx="9512300" cy="5110163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Issues</a:t>
            </a:r>
            <a:r>
              <a:rPr lang="fr-BE" sz="2200" b="1" noProof="1" smtClean="0"/>
              <a:t> </a:t>
            </a:r>
            <a:endParaRPr lang="fr-BE" sz="2200" b="1" smtClean="0"/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Many different forms of innovation (open, user driven, systemic etc.)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EU strengths in design and creativity not recognised in policy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smtClean="0"/>
              <a:t>Much IPR is dormant, as it is difficult to find a user.</a:t>
            </a:r>
          </a:p>
          <a:p>
            <a:pPr marL="877888" lvl="1" indent="-420688" defTabSz="914400">
              <a:lnSpc>
                <a:spcPct val="80000"/>
              </a:lnSpc>
            </a:pPr>
            <a:endParaRPr lang="en-GB" sz="2200" noProof="1" smtClean="0"/>
          </a:p>
          <a:p>
            <a:pPr marL="342900" indent="-342900" defTabSz="914400"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Actions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19.</a:t>
            </a:r>
            <a:r>
              <a:rPr lang="fr-BE" sz="2200" smtClean="0"/>
              <a:t> Establish </a:t>
            </a:r>
            <a:r>
              <a:rPr lang="fr-BE" sz="2200" b="1" smtClean="0"/>
              <a:t>Design Leadership Board</a:t>
            </a:r>
            <a:r>
              <a:rPr lang="fr-BE" sz="2200" smtClean="0"/>
              <a:t> &amp; </a:t>
            </a:r>
            <a:r>
              <a:rPr lang="fr-BE" sz="2200" b="1" smtClean="0"/>
              <a:t>Creative Industries Alliance</a:t>
            </a:r>
            <a:r>
              <a:rPr lang="fr-BE" sz="2200" smtClean="0"/>
              <a:t> (2011)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20.</a:t>
            </a:r>
            <a:r>
              <a:rPr lang="fr-BE" sz="2200" smtClean="0"/>
              <a:t> </a:t>
            </a:r>
            <a:r>
              <a:rPr lang="fr-BE" sz="2200" b="1" smtClean="0"/>
              <a:t>Open access</a:t>
            </a:r>
            <a:r>
              <a:rPr lang="fr-BE" sz="2200" smtClean="0"/>
              <a:t> to FP research publications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21.</a:t>
            </a:r>
            <a:r>
              <a:rPr lang="fr-BE" sz="2200" smtClean="0"/>
              <a:t> </a:t>
            </a:r>
            <a:r>
              <a:rPr lang="fr-BE" sz="2200" b="1" smtClean="0"/>
              <a:t>Model agreements</a:t>
            </a:r>
            <a:r>
              <a:rPr lang="fr-BE" sz="2200" smtClean="0"/>
              <a:t> for collaborative research and knowledge transfer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22</a:t>
            </a:r>
            <a:r>
              <a:rPr lang="fr-BE" sz="2200" smtClean="0"/>
              <a:t>. </a:t>
            </a:r>
            <a:r>
              <a:rPr lang="fr-BE" sz="2200" b="1" smtClean="0"/>
              <a:t>Develop EU knowledge markets </a:t>
            </a:r>
            <a:r>
              <a:rPr lang="fr-BE" sz="2200" smtClean="0"/>
              <a:t>to trade &amp; invest in patents (2011)</a:t>
            </a:r>
            <a:endParaRPr lang="fr-BE" sz="2200" b="1" smtClean="0"/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23.</a:t>
            </a:r>
            <a:r>
              <a:rPr lang="fr-BE" sz="2200" smtClean="0"/>
              <a:t> Examine the role of </a:t>
            </a:r>
            <a:r>
              <a:rPr lang="fr-BE" sz="2200" b="1" smtClean="0"/>
              <a:t>Competition Policy</a:t>
            </a:r>
            <a:endParaRPr lang="fr-BE" sz="2200" b="1" smtClean="0">
              <a:solidFill>
                <a:srgbClr val="005FA9"/>
              </a:solidFill>
            </a:endParaRPr>
          </a:p>
          <a:p>
            <a:pPr marL="877888" lvl="1" indent="-420688" defTabSz="914400">
              <a:lnSpc>
                <a:spcPct val="80000"/>
              </a:lnSpc>
            </a:pPr>
            <a:endParaRPr lang="fr-BE" sz="22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3725" y="4860925"/>
            <a:ext cx="9074150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Strengthening the knowledge base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43013" y="3852863"/>
            <a:ext cx="7920037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Getting good ideas to market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46250" y="3060700"/>
            <a:ext cx="6913563" cy="604838"/>
          </a:xfrm>
          <a:prstGeom prst="rect">
            <a:avLst/>
          </a:prstGeom>
          <a:solidFill>
            <a:srgbClr val="FFCC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/>
            <a:r>
              <a:rPr lang="en-GB" sz="3300">
                <a:solidFill>
                  <a:schemeClr val="tx1"/>
                </a:solidFill>
              </a:rPr>
              <a:t>Maximising social and regional benefits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70213" y="1547813"/>
            <a:ext cx="4321175" cy="512762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Collaborating internationally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Key measures of Innovation Union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78050" y="2268538"/>
            <a:ext cx="5903913" cy="574675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100">
                <a:solidFill>
                  <a:schemeClr val="tx1"/>
                </a:solidFill>
              </a:rPr>
              <a:t>Pooling efforts for breakthroughs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4988" y="303213"/>
            <a:ext cx="9623425" cy="806450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Social and territorial cohesion</a:t>
            </a:r>
            <a:endParaRPr lang="en-GB" noProof="1" smtClean="0"/>
          </a:p>
        </p:txBody>
      </p:sp>
      <p:sp>
        <p:nvSpPr>
          <p:cNvPr id="16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01688" y="1479550"/>
            <a:ext cx="9512300" cy="5110163"/>
          </a:xfr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lnSpc>
                <a:spcPct val="80000"/>
              </a:lnSpc>
            </a:pPr>
            <a:r>
              <a:rPr lang="fr-BE" sz="2600" b="1" smtClean="0">
                <a:solidFill>
                  <a:srgbClr val="005FA9"/>
                </a:solidFill>
              </a:rPr>
              <a:t>Issues</a:t>
            </a:r>
            <a:r>
              <a:rPr lang="fr-BE" sz="2600" b="1" noProof="1" smtClean="0"/>
              <a:t> </a:t>
            </a:r>
            <a:endParaRPr lang="fr-BE" sz="2600" b="1" smtClean="0"/>
          </a:p>
          <a:p>
            <a:pPr marL="877888" lvl="1" indent="-420688" defTabSz="914400">
              <a:lnSpc>
                <a:spcPct val="80000"/>
              </a:lnSpc>
              <a:spcBef>
                <a:spcPts val="913"/>
              </a:spcBef>
              <a:buFontTx/>
              <a:buChar char="-"/>
            </a:pPr>
            <a:r>
              <a:rPr lang="en-GB" sz="2400" smtClean="0"/>
              <a:t>Innovation needed everywhere</a:t>
            </a:r>
          </a:p>
          <a:p>
            <a:pPr marL="877888" lvl="1" indent="-420688" defTabSz="914400">
              <a:lnSpc>
                <a:spcPct val="80000"/>
              </a:lnSpc>
              <a:spcBef>
                <a:spcPts val="913"/>
              </a:spcBef>
              <a:buFontTx/>
              <a:buChar char="-"/>
            </a:pPr>
            <a:r>
              <a:rPr lang="en-GB" sz="2400" smtClean="0"/>
              <a:t>Need to avoid an “innovation divide”</a:t>
            </a:r>
          </a:p>
          <a:p>
            <a:pPr marL="877888" lvl="1" indent="-420688" defTabSz="914400">
              <a:lnSpc>
                <a:spcPct val="80000"/>
              </a:lnSpc>
              <a:buFontTx/>
              <a:buChar char="-"/>
            </a:pPr>
            <a:r>
              <a:rPr lang="fr-FR" sz="2200" smtClean="0"/>
              <a:t>Make best use of </a:t>
            </a:r>
            <a:r>
              <a:rPr lang="fr-FR" sz="2200" b="1" smtClean="0"/>
              <a:t>€ 86 Bn Structural Funds </a:t>
            </a:r>
            <a:r>
              <a:rPr lang="fr-FR" sz="2200" smtClean="0"/>
              <a:t>earmarked for research and innovation until 2013</a:t>
            </a:r>
          </a:p>
          <a:p>
            <a:pPr marL="342900" indent="-342900" defTabSz="914400">
              <a:lnSpc>
                <a:spcPct val="80000"/>
              </a:lnSpc>
            </a:pPr>
            <a:r>
              <a:rPr lang="fr-BE" sz="2600" b="1" smtClean="0">
                <a:solidFill>
                  <a:srgbClr val="005FA9"/>
                </a:solidFill>
              </a:rPr>
              <a:t>Actions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fr-BE" sz="2200" b="1" smtClean="0"/>
              <a:t>24.</a:t>
            </a:r>
            <a:r>
              <a:rPr lang="fr-BE" sz="2200" smtClean="0"/>
              <a:t> </a:t>
            </a:r>
            <a:r>
              <a:rPr lang="fr-BE" sz="2200" b="1" smtClean="0"/>
              <a:t>Improve use of Structural Funds</a:t>
            </a:r>
            <a:r>
              <a:rPr lang="fr-BE" sz="2200" smtClean="0"/>
              <a:t> by Member States with Commission supported « </a:t>
            </a:r>
            <a:r>
              <a:rPr lang="fr-BE" sz="2200" b="1" smtClean="0"/>
              <a:t>smart specialisation</a:t>
            </a:r>
            <a:r>
              <a:rPr lang="fr-BE" sz="2200" smtClean="0"/>
              <a:t> » platform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b="1" smtClean="0"/>
              <a:t>25. </a:t>
            </a:r>
            <a:r>
              <a:rPr lang="en-GB" sz="2200" smtClean="0"/>
              <a:t>Preparations on future Structural Funds to support innovation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b="1" smtClean="0"/>
              <a:t>26. </a:t>
            </a:r>
            <a:r>
              <a:rPr lang="en-GB" sz="2200" smtClean="0"/>
              <a:t>Launch </a:t>
            </a:r>
            <a:r>
              <a:rPr lang="en-GB" sz="2200" b="1" smtClean="0"/>
              <a:t>social innovation pilot </a:t>
            </a:r>
            <a:r>
              <a:rPr lang="en-GB" sz="2200" smtClean="0"/>
              <a:t>and mainstream in European Social Funds</a:t>
            </a:r>
            <a:r>
              <a:rPr lang="en-GB" sz="2200" b="1" smtClean="0"/>
              <a:t> 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b="1" smtClean="0"/>
              <a:t>27.</a:t>
            </a:r>
            <a:r>
              <a:rPr lang="en-GB" sz="2200" smtClean="0"/>
              <a:t> Research programme on social and public sector innovation</a:t>
            </a:r>
          </a:p>
          <a:p>
            <a:pPr marL="877888" lvl="1" indent="-420688" defTabSz="914400">
              <a:lnSpc>
                <a:spcPct val="80000"/>
              </a:lnSpc>
            </a:pPr>
            <a:r>
              <a:rPr lang="en-GB" sz="2200" b="1" smtClean="0"/>
              <a:t>28. </a:t>
            </a:r>
            <a:r>
              <a:rPr lang="en-GB" sz="2200" smtClean="0"/>
              <a:t>Innovation all occupations, starting with caring sector</a:t>
            </a:r>
            <a:endParaRPr lang="en-GB" sz="22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93725" y="4860925"/>
            <a:ext cx="9074150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Strengthening the knowledge base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43013" y="3852863"/>
            <a:ext cx="7920037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Getting good ideas to market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46250" y="3060700"/>
            <a:ext cx="6913563" cy="604838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/>
            <a:r>
              <a:rPr lang="en-GB" sz="3300">
                <a:solidFill>
                  <a:schemeClr val="tx1"/>
                </a:solidFill>
              </a:rPr>
              <a:t>Maximising social and regional benefits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0213" y="1547813"/>
            <a:ext cx="4321175" cy="512762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Collaborating internationally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Key measures of Innovation Union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8050" y="2268538"/>
            <a:ext cx="5903913" cy="574675"/>
          </a:xfrm>
          <a:prstGeom prst="rect">
            <a:avLst/>
          </a:prstGeom>
          <a:solidFill>
            <a:srgbClr val="FFCC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100">
                <a:solidFill>
                  <a:schemeClr val="tx1"/>
                </a:solidFill>
              </a:rPr>
              <a:t>Pooling efforts for breakthroughs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smtClean="0"/>
              <a:t>European Innovation Partnerships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189038"/>
            <a:ext cx="9623425" cy="520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fr-FR" sz="2800" b="1" smtClean="0">
                <a:solidFill>
                  <a:srgbClr val="005FA9"/>
                </a:solidFill>
              </a:rPr>
              <a:t>Key issues</a:t>
            </a:r>
            <a:r>
              <a:rPr lang="fr-FR" sz="2800" b="1" noProof="1" smtClean="0"/>
              <a:t> </a:t>
            </a:r>
            <a:endParaRPr lang="fr-BE" sz="2800" b="1" smtClean="0"/>
          </a:p>
          <a:p>
            <a:pPr>
              <a:lnSpc>
                <a:spcPct val="80000"/>
              </a:lnSpc>
              <a:buFont typeface="Times New Roman" pitchFamily="18" charset="0"/>
              <a:buChar char="−"/>
            </a:pPr>
            <a:r>
              <a:rPr lang="en-GB" sz="2800" smtClean="0"/>
              <a:t>Major </a:t>
            </a:r>
            <a:r>
              <a:rPr lang="en-GB" sz="2800" b="1" smtClean="0"/>
              <a:t>societal challenges</a:t>
            </a:r>
            <a:r>
              <a:rPr lang="en-GB" sz="2800" smtClean="0"/>
              <a:t> require </a:t>
            </a:r>
            <a:r>
              <a:rPr lang="en-GB" sz="2800" b="1" smtClean="0"/>
              <a:t>joint responses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>across policies and across EU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−"/>
            </a:pPr>
            <a:r>
              <a:rPr lang="en-GB" sz="2800" smtClean="0"/>
              <a:t>Numerous </a:t>
            </a:r>
            <a:r>
              <a:rPr lang="en-GB" sz="2800" b="1" smtClean="0"/>
              <a:t>sub-critical, uncoordinated initiatives: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−"/>
            </a:pPr>
            <a:r>
              <a:rPr lang="en-GB" sz="1700" smtClean="0"/>
              <a:t> </a:t>
            </a:r>
            <a:r>
              <a:rPr lang="en-GB" sz="2400" smtClean="0"/>
              <a:t>between EU / Member States / Regions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−"/>
            </a:pPr>
            <a:r>
              <a:rPr lang="en-GB" sz="2400" smtClean="0"/>
              <a:t>R&amp;D / Market-side actions (public procurement, standards, regulation)</a:t>
            </a:r>
            <a:endParaRPr lang="en-GB" sz="2400" noProof="1" smtClean="0"/>
          </a:p>
          <a:p>
            <a:pPr>
              <a:lnSpc>
                <a:spcPct val="80000"/>
              </a:lnSpc>
            </a:pPr>
            <a:endParaRPr lang="fr-BE" sz="2400" b="1" smtClean="0">
              <a:solidFill>
                <a:srgbClr val="005FA9"/>
              </a:solidFill>
            </a:endParaRPr>
          </a:p>
          <a:p>
            <a:pPr>
              <a:lnSpc>
                <a:spcPct val="80000"/>
              </a:lnSpc>
            </a:pPr>
            <a:r>
              <a:rPr lang="fr-BE" sz="2800" b="1" smtClean="0">
                <a:solidFill>
                  <a:srgbClr val="005FA9"/>
                </a:solidFill>
              </a:rPr>
              <a:t>European Innovation P</a:t>
            </a:r>
            <a:r>
              <a:rPr lang="en-US" sz="2800" b="1" smtClean="0">
                <a:solidFill>
                  <a:srgbClr val="005FA9"/>
                </a:solidFill>
              </a:rPr>
              <a:t>artnerships </a:t>
            </a:r>
            <a:r>
              <a:rPr lang="en-US" sz="2800" smtClean="0"/>
              <a:t>are: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Frameworks bringing together main actors and actions </a:t>
            </a:r>
            <a:br>
              <a:rPr lang="en-US" sz="2800" b="1" smtClean="0"/>
            </a:br>
            <a:r>
              <a:rPr lang="en-US" sz="2800" b="1" smtClean="0"/>
              <a:t>- At EU and national levels</a:t>
            </a:r>
            <a:br>
              <a:rPr lang="en-US" sz="2800" b="1" smtClean="0"/>
            </a:br>
            <a:r>
              <a:rPr lang="en-US" sz="2800" b="1" smtClean="0"/>
              <a:t>- From research to market</a:t>
            </a:r>
            <a:br>
              <a:rPr lang="en-US" sz="2800" b="1" smtClean="0"/>
            </a:br>
            <a:r>
              <a:rPr lang="en-US" sz="2800" b="1" smtClean="0"/>
              <a:t>- Around common objectives and targets</a:t>
            </a:r>
          </a:p>
          <a:p>
            <a:pPr lvl="1">
              <a:lnSpc>
                <a:spcPct val="80000"/>
              </a:lnSpc>
            </a:pPr>
            <a:endParaRPr lang="en-US" sz="2800" b="1" noProof="1" smtClean="0"/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smtClean="0"/>
              <a:t>European Innovation Partnerships</a:t>
            </a:r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260475"/>
            <a:ext cx="9623425" cy="5184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31888" lvl="1" indent="-609600">
              <a:lnSpc>
                <a:spcPct val="80000"/>
              </a:lnSpc>
            </a:pPr>
            <a:r>
              <a:rPr lang="fr-BE" sz="2800" b="1" smtClean="0"/>
              <a:t>2010</a:t>
            </a:r>
            <a:endParaRPr lang="fr-BE" sz="2800" smtClean="0"/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800" smtClean="0"/>
              <a:t>Pilot on </a:t>
            </a:r>
            <a:r>
              <a:rPr lang="fr-BE" sz="2800" b="1" smtClean="0"/>
              <a:t>active and healthy ageing</a:t>
            </a:r>
          </a:p>
          <a:p>
            <a:pPr marL="1131888" lvl="1" indent="-609600">
              <a:lnSpc>
                <a:spcPct val="80000"/>
              </a:lnSpc>
            </a:pPr>
            <a:r>
              <a:rPr lang="fr-BE" sz="2800" b="1" smtClean="0"/>
              <a:t>	</a:t>
            </a:r>
            <a:r>
              <a:rPr lang="fr-BE" sz="2800" smtClean="0"/>
              <a:t>Aim: two additional healthy life  years by 2020</a:t>
            </a:r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800" b="1" smtClean="0"/>
              <a:t>Council, Parliament</a:t>
            </a:r>
            <a:r>
              <a:rPr lang="fr-BE" sz="2800" smtClean="0"/>
              <a:t> to discuss the concept</a:t>
            </a:r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800" b="1" smtClean="0"/>
              <a:t>Member States</a:t>
            </a:r>
            <a:r>
              <a:rPr lang="fr-BE" sz="2800" smtClean="0"/>
              <a:t> and </a:t>
            </a:r>
            <a:r>
              <a:rPr lang="fr-BE" sz="2800" b="1" smtClean="0"/>
              <a:t>stakeholders</a:t>
            </a:r>
            <a:r>
              <a:rPr lang="fr-BE" sz="2800" smtClean="0"/>
              <a:t> invited to join</a:t>
            </a:r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endParaRPr lang="fr-BE" sz="2800" smtClean="0"/>
          </a:p>
          <a:p>
            <a:pPr marL="1131888" lvl="1" indent="-609600">
              <a:lnSpc>
                <a:spcPct val="80000"/>
              </a:lnSpc>
            </a:pPr>
            <a:r>
              <a:rPr lang="fr-BE" sz="2800" b="1" smtClean="0"/>
              <a:t>2011</a:t>
            </a:r>
            <a:endParaRPr lang="fr-BE" sz="2800" smtClean="0"/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800" b="1" smtClean="0"/>
              <a:t>Others to follow</a:t>
            </a:r>
            <a:r>
              <a:rPr lang="fr-BE" sz="2800" smtClean="0"/>
              <a:t> pending discussions and building on pilot experience</a:t>
            </a:r>
          </a:p>
          <a:p>
            <a:pPr marL="1131888" lvl="1" indent="-609600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800" b="1" smtClean="0"/>
              <a:t>Topics considered</a:t>
            </a:r>
            <a:r>
              <a:rPr lang="fr-BE" sz="2800" smtClean="0"/>
              <a:t>: smart cities, water, raw materials, mobility, agriculture, 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Why Innovation Union?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331913"/>
            <a:ext cx="9623425" cy="542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smtClean="0"/>
              <a:t>A cornerstone of </a:t>
            </a:r>
            <a:r>
              <a:rPr lang="fr-FR" sz="2800" b="1" smtClean="0"/>
              <a:t>Europe 2020 </a:t>
            </a:r>
            <a:r>
              <a:rPr lang="fr-FR" sz="2800" smtClean="0"/>
              <a:t>strategy</a:t>
            </a:r>
          </a:p>
          <a:p>
            <a:r>
              <a:rPr lang="fr-FR" sz="2800" smtClean="0"/>
              <a:t>Three aspects:</a:t>
            </a:r>
          </a:p>
          <a:p>
            <a:pPr>
              <a:buFontTx/>
              <a:buChar char="-"/>
            </a:pPr>
            <a:r>
              <a:rPr lang="fr-FR" sz="2800" b="1" smtClean="0"/>
              <a:t>Globalisation</a:t>
            </a:r>
            <a:r>
              <a:rPr lang="fr-FR" sz="2800" smtClean="0"/>
              <a:t> of knowledge production and innovation capacities</a:t>
            </a:r>
          </a:p>
          <a:p>
            <a:pPr>
              <a:buFontTx/>
              <a:buChar char="-"/>
            </a:pPr>
            <a:r>
              <a:rPr lang="fr-FR" sz="2800" smtClean="0"/>
              <a:t>Impact of the </a:t>
            </a:r>
            <a:r>
              <a:rPr lang="fr-FR" sz="2800" b="1" smtClean="0"/>
              <a:t>crisis</a:t>
            </a:r>
            <a:r>
              <a:rPr lang="fr-FR" sz="2800" smtClean="0"/>
              <a:t> on public and private finance, survival of innovative SMEs</a:t>
            </a:r>
          </a:p>
          <a:p>
            <a:pPr>
              <a:buFontTx/>
              <a:buChar char="-"/>
            </a:pPr>
            <a:r>
              <a:rPr lang="fr-FR" sz="2800" b="1" smtClean="0"/>
              <a:t>Major challenges </a:t>
            </a:r>
            <a:r>
              <a:rPr lang="fr-FR" sz="2800" smtClean="0"/>
              <a:t>to address with reduced means</a:t>
            </a:r>
          </a:p>
          <a:p>
            <a:endParaRPr lang="fr-FR" sz="2800" smtClean="0">
              <a:sym typeface="Wingdings" pitchFamily="2" charset="2"/>
            </a:endParaRPr>
          </a:p>
          <a:p>
            <a:r>
              <a:rPr lang="fr-FR" sz="2800" smtClean="0">
                <a:sym typeface="Wingdings" pitchFamily="2" charset="2"/>
              </a:rPr>
              <a:t> </a:t>
            </a:r>
            <a:r>
              <a:rPr lang="fr-FR" sz="2800" b="1" i="1" smtClean="0">
                <a:sym typeface="Wingdings" pitchFamily="2" charset="2"/>
              </a:rPr>
              <a:t>Innovation emergency!</a:t>
            </a:r>
            <a:endParaRPr lang="fr-FR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93725" y="4860925"/>
            <a:ext cx="9074150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Strengthening the knowledge base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43013" y="3852863"/>
            <a:ext cx="7920037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Getting good ideas to market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746250" y="3060700"/>
            <a:ext cx="6913563" cy="604838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/>
            <a:r>
              <a:rPr lang="en-GB" sz="3300">
                <a:solidFill>
                  <a:schemeClr val="tx1"/>
                </a:solidFill>
              </a:rPr>
              <a:t>Maximising social and regional benefits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970213" y="1547813"/>
            <a:ext cx="4321175" cy="512762"/>
          </a:xfrm>
          <a:prstGeom prst="rect">
            <a:avLst/>
          </a:prstGeom>
          <a:solidFill>
            <a:srgbClr val="FFCC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Collaborating internationally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Key measures of Innovation Union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78050" y="2268538"/>
            <a:ext cx="5903913" cy="574675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100">
                <a:solidFill>
                  <a:schemeClr val="tx1"/>
                </a:solidFill>
              </a:rPr>
              <a:t>Pooling efforts for breakthroughs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323850"/>
            <a:ext cx="9623425" cy="1260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International cooperation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260475"/>
            <a:ext cx="9623425" cy="5329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r-FR" sz="2200" b="1" smtClean="0">
                <a:solidFill>
                  <a:srgbClr val="005FA9"/>
                </a:solidFill>
              </a:rPr>
              <a:t>Key issues</a:t>
            </a:r>
            <a:endParaRPr lang="fr-FR" sz="2200" b="1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smtClean="0"/>
              <a:t>Third countries see</a:t>
            </a:r>
            <a:r>
              <a:rPr lang="fr-FR" sz="2200" b="1" smtClean="0"/>
              <a:t> 27+1 small/medium parties, not one major partner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smtClean="0"/>
              <a:t>Europe’s </a:t>
            </a:r>
            <a:r>
              <a:rPr lang="fr-FR" sz="2200" b="1" smtClean="0"/>
              <a:t>openness is not always reciprocated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200" b="1" smtClean="0"/>
              <a:t>Global challenges </a:t>
            </a:r>
            <a:r>
              <a:rPr lang="fr-FR" sz="2200" smtClean="0"/>
              <a:t>require a global response</a:t>
            </a:r>
          </a:p>
          <a:p>
            <a:pPr>
              <a:lnSpc>
                <a:spcPct val="90000"/>
              </a:lnSpc>
            </a:pPr>
            <a:endParaRPr lang="fr-FR" sz="2200" b="1" smtClean="0"/>
          </a:p>
          <a:p>
            <a:pPr>
              <a:lnSpc>
                <a:spcPct val="90000"/>
              </a:lnSpc>
            </a:pPr>
            <a:r>
              <a:rPr lang="fr-FR" sz="2200" b="1" smtClean="0">
                <a:solidFill>
                  <a:srgbClr val="005FA9"/>
                </a:solidFill>
              </a:rPr>
              <a:t>Actions</a:t>
            </a:r>
            <a:endParaRPr lang="fr-FR" sz="22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200" b="1" smtClean="0"/>
              <a:t>30. </a:t>
            </a:r>
            <a:r>
              <a:rPr lang="fr-FR" sz="2200" smtClean="0"/>
              <a:t>Attract high skilled third country nationals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200" b="1" smtClean="0"/>
              <a:t>31. Joint EU / national priorities </a:t>
            </a:r>
            <a:r>
              <a:rPr lang="fr-FR" sz="2200" smtClean="0"/>
              <a:t>for cooperation with third countries (2012)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200" b="1" smtClean="0"/>
              <a:t>32.</a:t>
            </a:r>
            <a:r>
              <a:rPr lang="fr-FR" sz="2200" smtClean="0"/>
              <a:t> Agree</a:t>
            </a:r>
            <a:r>
              <a:rPr lang="fr-FR" sz="2200" b="1" smtClean="0"/>
              <a:t> international infrastructures </a:t>
            </a:r>
            <a:r>
              <a:rPr lang="fr-FR" sz="2200" smtClean="0"/>
              <a:t>with world partners (2012)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fr-FR" sz="2200" b="1" smtClean="0"/>
          </a:p>
          <a:p>
            <a:pPr>
              <a:lnSpc>
                <a:spcPct val="90000"/>
              </a:lnSpc>
              <a:buFontTx/>
              <a:buChar char="-"/>
            </a:pPr>
            <a:endParaRPr lang="fr-FR" sz="2800" b="1" smtClean="0"/>
          </a:p>
          <a:p>
            <a:pPr>
              <a:lnSpc>
                <a:spcPct val="90000"/>
              </a:lnSpc>
              <a:buFontTx/>
              <a:buChar char="-"/>
            </a:pPr>
            <a:endParaRPr lang="fr-FR" sz="2800" b="1" smtClean="0"/>
          </a:p>
          <a:p>
            <a:pPr>
              <a:lnSpc>
                <a:spcPct val="90000"/>
              </a:lnSpc>
              <a:buFontTx/>
              <a:buChar char="-"/>
            </a:pPr>
            <a:endParaRPr lang="fr-FR" sz="2800" b="1" smtClean="0"/>
          </a:p>
          <a:p>
            <a:pPr>
              <a:lnSpc>
                <a:spcPct val="90000"/>
              </a:lnSpc>
            </a:pP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mtClean="0"/>
              <a:t>Making it happen!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189038"/>
            <a:ext cx="9623425" cy="5565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500" b="1" smtClean="0">
                <a:solidFill>
                  <a:srgbClr val="004386"/>
                </a:solidFill>
              </a:rPr>
              <a:t>A priority for EU Institutions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b="1" smtClean="0"/>
              <a:t>European Council</a:t>
            </a:r>
            <a:r>
              <a:rPr lang="en-GB" sz="2400" smtClean="0"/>
              <a:t> dedicated discussion in December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smtClean="0"/>
              <a:t>Council invited to meet as “</a:t>
            </a:r>
            <a:r>
              <a:rPr lang="en-GB" sz="2400" b="1" smtClean="0"/>
              <a:t>Innovation Council</a:t>
            </a:r>
            <a:r>
              <a:rPr lang="en-GB" sz="2400" smtClean="0"/>
              <a:t>”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b="1" smtClean="0"/>
              <a:t>European Parliament</a:t>
            </a:r>
            <a:r>
              <a:rPr lang="en-GB" sz="2400" smtClean="0"/>
              <a:t> discussions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fr-BE" sz="2400" b="1" smtClean="0"/>
              <a:t>Innovation Group of Commissioners</a:t>
            </a:r>
          </a:p>
          <a:p>
            <a:pPr>
              <a:lnSpc>
                <a:spcPct val="80000"/>
              </a:lnSpc>
            </a:pPr>
            <a:r>
              <a:rPr lang="en-GB" sz="2500" b="1" smtClean="0">
                <a:solidFill>
                  <a:srgbClr val="004386"/>
                </a:solidFill>
              </a:rPr>
              <a:t>Accelerating national reforms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b="1" smtClean="0"/>
              <a:t>Self assessments of R&amp;I systems</a:t>
            </a:r>
            <a:r>
              <a:rPr lang="en-GB" sz="2400" smtClean="0"/>
              <a:t> under Europe 2020 </a:t>
            </a:r>
          </a:p>
          <a:p>
            <a:pPr>
              <a:lnSpc>
                <a:spcPct val="80000"/>
              </a:lnSpc>
            </a:pPr>
            <a:r>
              <a:rPr lang="en-GB" sz="2500" b="1" smtClean="0">
                <a:solidFill>
                  <a:srgbClr val="004386"/>
                </a:solidFill>
              </a:rPr>
              <a:t>Tracking progress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smtClean="0"/>
              <a:t>EU target of </a:t>
            </a:r>
            <a:r>
              <a:rPr lang="en-GB" sz="2400" b="1" smtClean="0"/>
              <a:t>3% of GDP</a:t>
            </a:r>
            <a:r>
              <a:rPr lang="en-GB" sz="2400" smtClean="0"/>
              <a:t> on R&amp;D and </a:t>
            </a:r>
            <a:r>
              <a:rPr lang="en-GB" sz="2400" b="1" smtClean="0"/>
              <a:t>national targets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smtClean="0"/>
              <a:t> New indicator on  </a:t>
            </a:r>
            <a:r>
              <a:rPr lang="en-GB" sz="2400" b="1" smtClean="0"/>
              <a:t>fast-growing innovative firms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GB" sz="2400" smtClean="0"/>
              <a:t> New </a:t>
            </a:r>
            <a:r>
              <a:rPr lang="en-GB" sz="2400" b="1" smtClean="0"/>
              <a:t>Scoreboard</a:t>
            </a:r>
            <a:r>
              <a:rPr lang="en-GB" sz="2400" smtClean="0"/>
              <a:t> of 25 indicators</a:t>
            </a:r>
          </a:p>
          <a:p>
            <a:pPr>
              <a:lnSpc>
                <a:spcPct val="80000"/>
              </a:lnSpc>
            </a:pPr>
            <a:r>
              <a:rPr lang="en-GB" sz="2500" b="1" smtClean="0">
                <a:solidFill>
                  <a:srgbClr val="004386"/>
                </a:solidFill>
              </a:rPr>
              <a:t>Annual Innovation Convention</a:t>
            </a:r>
            <a:r>
              <a:rPr lang="en-GB" sz="2200" smtClean="0"/>
              <a:t> 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77825" y="1189038"/>
            <a:ext cx="9793288" cy="2519362"/>
          </a:xfrm>
          <a:prstGeom prst="downArrowCallout">
            <a:avLst>
              <a:gd name="adj1" fmla="val 97180"/>
              <a:gd name="adj2" fmla="val 97180"/>
              <a:gd name="adj3" fmla="val 16667"/>
              <a:gd name="adj4" fmla="val 66667"/>
            </a:avLst>
          </a:prstGeom>
          <a:solidFill>
            <a:srgbClr val="00B8FF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Next steps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331913"/>
            <a:ext cx="9694863" cy="1584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GB" sz="2900" smtClean="0"/>
              <a:t>Oct. 12, Nov. 26: Competitiveness Council conclusions</a:t>
            </a:r>
          </a:p>
          <a:p>
            <a:pPr algn="ctr">
              <a:lnSpc>
                <a:spcPct val="90000"/>
              </a:lnSpc>
            </a:pPr>
            <a:r>
              <a:rPr lang="en-GB" sz="2900" smtClean="0"/>
              <a:t>Dec. 16: European Council</a:t>
            </a:r>
          </a:p>
          <a:p>
            <a:pPr algn="ctr">
              <a:lnSpc>
                <a:spcPct val="90000"/>
              </a:lnSpc>
            </a:pPr>
            <a:r>
              <a:rPr lang="en-GB" sz="2900" smtClean="0"/>
              <a:t>European Parliament debate</a:t>
            </a:r>
          </a:p>
          <a:p>
            <a:pPr>
              <a:lnSpc>
                <a:spcPct val="90000"/>
              </a:lnSpc>
            </a:pPr>
            <a:endParaRPr lang="en-GB" sz="2900" smtClean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25525" y="3708400"/>
            <a:ext cx="8066088" cy="2852738"/>
          </a:xfrm>
          <a:prstGeom prst="rect">
            <a:avLst/>
          </a:prstGeom>
          <a:solidFill>
            <a:srgbClr val="0066CC">
              <a:alpha val="5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200" b="1">
                <a:solidFill>
                  <a:schemeClr val="tx1"/>
                </a:solidFill>
              </a:rPr>
              <a:t>Implementation</a:t>
            </a:r>
          </a:p>
          <a:p>
            <a:pPr defTabSz="512763">
              <a:spcBef>
                <a:spcPct val="50000"/>
              </a:spcBef>
              <a:buFont typeface="Times New Roman" pitchFamily="18" charset="0"/>
              <a:buChar char="•"/>
            </a:pPr>
            <a:r>
              <a:rPr lang="en-GB">
                <a:solidFill>
                  <a:schemeClr val="tx1"/>
                </a:solidFill>
              </a:rPr>
              <a:t>Launch of European Innovation Partnerships, …</a:t>
            </a:r>
          </a:p>
          <a:p>
            <a:pPr defTabSz="512763">
              <a:spcBef>
                <a:spcPct val="50000"/>
              </a:spcBef>
              <a:buFont typeface="Times New Roman" pitchFamily="18" charset="0"/>
              <a:buChar char="•"/>
            </a:pPr>
            <a:r>
              <a:rPr lang="en-GB">
                <a:solidFill>
                  <a:schemeClr val="tx1"/>
                </a:solidFill>
              </a:rPr>
              <a:t>Proposals for future EU programmes, European Research Area, ..</a:t>
            </a:r>
          </a:p>
          <a:p>
            <a:pPr defTabSz="512763">
              <a:spcBef>
                <a:spcPct val="50000"/>
              </a:spcBef>
              <a:buFont typeface="Times New Roman" pitchFamily="18" charset="0"/>
              <a:buChar char="•"/>
            </a:pPr>
            <a:r>
              <a:rPr lang="en-GB">
                <a:solidFill>
                  <a:schemeClr val="tx1"/>
                </a:solidFill>
              </a:rPr>
              <a:t>Implementation in Member States,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738188" y="1476375"/>
            <a:ext cx="962342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0525" indent="-390525" algn="ctr" defTabSz="512763">
              <a:spcBef>
                <a:spcPts val="913"/>
              </a:spcBef>
            </a:pPr>
            <a:r>
              <a:rPr lang="en-GB" sz="3100">
                <a:solidFill>
                  <a:srgbClr val="000000"/>
                </a:solidFill>
                <a:latin typeface="Arial" charset="0"/>
              </a:rPr>
              <a:t>Innovation Union website</a:t>
            </a:r>
          </a:p>
          <a:p>
            <a:pPr marL="390525" indent="-390525" algn="ctr" defTabSz="512763">
              <a:spcBef>
                <a:spcPts val="913"/>
              </a:spcBef>
            </a:pPr>
            <a:r>
              <a:rPr lang="en-GB" sz="3100">
                <a:solidFill>
                  <a:srgbClr val="0066CC"/>
                </a:solidFill>
                <a:latin typeface="Arial" charset="0"/>
              </a:rPr>
              <a:t>http://ec.europa.eu/innovation-union/</a:t>
            </a:r>
          </a:p>
          <a:p>
            <a:pPr marL="847725" lvl="1" indent="-325438" defTabSz="512763">
              <a:spcBef>
                <a:spcPts val="800"/>
              </a:spcBef>
            </a:pPr>
            <a:endParaRPr lang="en-GB" sz="3100">
              <a:solidFill>
                <a:srgbClr val="000000"/>
              </a:solidFill>
              <a:latin typeface="Arial" charset="0"/>
            </a:endParaRPr>
          </a:p>
          <a:p>
            <a:pPr marL="390525" indent="-390525" defTabSz="512763">
              <a:spcBef>
                <a:spcPts val="913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Innovation Facebook page</a:t>
            </a:r>
          </a:p>
          <a:p>
            <a:pPr marL="390525" indent="-390525" defTabSz="512763">
              <a:spcBef>
                <a:spcPts val="913"/>
              </a:spcBef>
            </a:pPr>
            <a:r>
              <a:rPr lang="en-GB" sz="2400">
                <a:solidFill>
                  <a:srgbClr val="0066CC"/>
                </a:solidFill>
                <a:latin typeface="Arial" charset="0"/>
              </a:rPr>
              <a:t>http://www.facebook.com/Innovation.Union</a:t>
            </a:r>
          </a:p>
          <a:p>
            <a:pPr marL="390525" indent="-390525" defTabSz="512763">
              <a:spcBef>
                <a:spcPts val="913"/>
              </a:spcBef>
            </a:pPr>
            <a:endParaRPr lang="en-GB" sz="2400">
              <a:solidFill>
                <a:srgbClr val="0066CC"/>
              </a:solidFill>
              <a:latin typeface="Arial" charset="0"/>
            </a:endParaRPr>
          </a:p>
          <a:p>
            <a:pPr marL="390525" indent="-390525" defTabSz="512763">
              <a:spcBef>
                <a:spcPts val="913"/>
              </a:spcBef>
            </a:pPr>
            <a:r>
              <a:rPr lang="en-GB" sz="2400">
                <a:solidFill>
                  <a:srgbClr val="000000"/>
                </a:solidFill>
                <a:latin typeface="Arial" charset="0"/>
              </a:rPr>
              <a:t>Innovation unlimited blog</a:t>
            </a:r>
          </a:p>
          <a:p>
            <a:pPr marL="390525" indent="-390525" defTabSz="512763">
              <a:spcBef>
                <a:spcPts val="913"/>
              </a:spcBef>
            </a:pPr>
            <a:r>
              <a:rPr lang="en-GB" sz="2400">
                <a:solidFill>
                  <a:srgbClr val="0066CC"/>
                </a:solidFill>
                <a:latin typeface="Arial" charset="0"/>
              </a:rPr>
              <a:t>http://blogs.ec.europa.eu/innovationunlimited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838" y="3708400"/>
            <a:ext cx="6354762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02463" y="1836738"/>
            <a:ext cx="32845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Declining EU share of knowledge production</a:t>
            </a:r>
          </a:p>
          <a:p>
            <a:pPr defTabSz="512763">
              <a:buClrTx/>
              <a:buSzTx/>
              <a:buFontTx/>
              <a:buNone/>
            </a:pPr>
            <a:r>
              <a:rPr lang="en-US" sz="1600" i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Evolution of World R&amp;D expenditure in real terms, PPS€ at 2000 prices and exchange rates, 1995-2008</a:t>
            </a:r>
            <a:endParaRPr lang="en-GB" sz="1600" i="1">
              <a:solidFill>
                <a:srgbClr val="000000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2450" y="3100388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52450" y="2760663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52450" y="2419350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52450" y="2078038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52450" y="1738313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52450" y="1397000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81025" y="369888"/>
            <a:ext cx="6005513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52450" y="714375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552450" y="371475"/>
            <a:ext cx="6003925" cy="0"/>
          </a:xfrm>
          <a:prstGeom prst="line">
            <a:avLst/>
          </a:prstGeom>
          <a:noFill/>
          <a:ln w="1079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52450" y="371475"/>
            <a:ext cx="6003925" cy="3070225"/>
          </a:xfrm>
          <a:prstGeom prst="rect">
            <a:avLst/>
          </a:prstGeom>
          <a:noFill/>
          <a:ln w="1079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552450" y="2762250"/>
            <a:ext cx="6003925" cy="679450"/>
          </a:xfrm>
          <a:custGeom>
            <a:avLst/>
            <a:gdLst>
              <a:gd name="T0" fmla="*/ 0 w 7175"/>
              <a:gd name="T1" fmla="*/ 830 h 830"/>
              <a:gd name="T2" fmla="*/ 0 w 7175"/>
              <a:gd name="T3" fmla="*/ 280 h 830"/>
              <a:gd name="T4" fmla="*/ 552 w 7175"/>
              <a:gd name="T5" fmla="*/ 269 h 830"/>
              <a:gd name="T6" fmla="*/ 1104 w 7175"/>
              <a:gd name="T7" fmla="*/ 252 h 830"/>
              <a:gd name="T8" fmla="*/ 1656 w 7175"/>
              <a:gd name="T9" fmla="*/ 231 h 830"/>
              <a:gd name="T10" fmla="*/ 2208 w 7175"/>
              <a:gd name="T11" fmla="*/ 195 h 830"/>
              <a:gd name="T12" fmla="*/ 2760 w 7175"/>
              <a:gd name="T13" fmla="*/ 163 h 830"/>
              <a:gd name="T14" fmla="*/ 3312 w 7175"/>
              <a:gd name="T15" fmla="*/ 142 h 830"/>
              <a:gd name="T16" fmla="*/ 3864 w 7175"/>
              <a:gd name="T17" fmla="*/ 129 h 830"/>
              <a:gd name="T18" fmla="*/ 4416 w 7175"/>
              <a:gd name="T19" fmla="*/ 123 h 830"/>
              <a:gd name="T20" fmla="*/ 4967 w 7175"/>
              <a:gd name="T21" fmla="*/ 115 h 830"/>
              <a:gd name="T22" fmla="*/ 5519 w 7175"/>
              <a:gd name="T23" fmla="*/ 98 h 830"/>
              <a:gd name="T24" fmla="*/ 6071 w 7175"/>
              <a:gd name="T25" fmla="*/ 57 h 830"/>
              <a:gd name="T26" fmla="*/ 6623 w 7175"/>
              <a:gd name="T27" fmla="*/ 30 h 830"/>
              <a:gd name="T28" fmla="*/ 7175 w 7175"/>
              <a:gd name="T29" fmla="*/ 0 h 830"/>
              <a:gd name="T30" fmla="*/ 7175 w 7175"/>
              <a:gd name="T31" fmla="*/ 830 h 830"/>
              <a:gd name="T32" fmla="*/ 6623 w 7175"/>
              <a:gd name="T33" fmla="*/ 830 h 830"/>
              <a:gd name="T34" fmla="*/ 6071 w 7175"/>
              <a:gd name="T35" fmla="*/ 830 h 830"/>
              <a:gd name="T36" fmla="*/ 5519 w 7175"/>
              <a:gd name="T37" fmla="*/ 830 h 830"/>
              <a:gd name="T38" fmla="*/ 4967 w 7175"/>
              <a:gd name="T39" fmla="*/ 830 h 830"/>
              <a:gd name="T40" fmla="*/ 4416 w 7175"/>
              <a:gd name="T41" fmla="*/ 830 h 830"/>
              <a:gd name="T42" fmla="*/ 3864 w 7175"/>
              <a:gd name="T43" fmla="*/ 830 h 830"/>
              <a:gd name="T44" fmla="*/ 3312 w 7175"/>
              <a:gd name="T45" fmla="*/ 830 h 830"/>
              <a:gd name="T46" fmla="*/ 2760 w 7175"/>
              <a:gd name="T47" fmla="*/ 830 h 830"/>
              <a:gd name="T48" fmla="*/ 2208 w 7175"/>
              <a:gd name="T49" fmla="*/ 830 h 830"/>
              <a:gd name="T50" fmla="*/ 1656 w 7175"/>
              <a:gd name="T51" fmla="*/ 830 h 830"/>
              <a:gd name="T52" fmla="*/ 1104 w 7175"/>
              <a:gd name="T53" fmla="*/ 830 h 830"/>
              <a:gd name="T54" fmla="*/ 552 w 7175"/>
              <a:gd name="T55" fmla="*/ 830 h 830"/>
              <a:gd name="T56" fmla="*/ 0 w 7175"/>
              <a:gd name="T57" fmla="*/ 830 h 83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75"/>
              <a:gd name="T88" fmla="*/ 0 h 830"/>
              <a:gd name="T89" fmla="*/ 7175 w 7175"/>
              <a:gd name="T90" fmla="*/ 830 h 83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75" h="830">
                <a:moveTo>
                  <a:pt x="0" y="830"/>
                </a:moveTo>
                <a:lnTo>
                  <a:pt x="0" y="280"/>
                </a:lnTo>
                <a:lnTo>
                  <a:pt x="552" y="269"/>
                </a:lnTo>
                <a:lnTo>
                  <a:pt x="1104" y="252"/>
                </a:lnTo>
                <a:lnTo>
                  <a:pt x="1656" y="231"/>
                </a:lnTo>
                <a:lnTo>
                  <a:pt x="2208" y="195"/>
                </a:lnTo>
                <a:lnTo>
                  <a:pt x="2760" y="163"/>
                </a:lnTo>
                <a:lnTo>
                  <a:pt x="3312" y="142"/>
                </a:lnTo>
                <a:lnTo>
                  <a:pt x="3864" y="129"/>
                </a:lnTo>
                <a:lnTo>
                  <a:pt x="4416" y="123"/>
                </a:lnTo>
                <a:lnTo>
                  <a:pt x="4967" y="115"/>
                </a:lnTo>
                <a:lnTo>
                  <a:pt x="5519" y="98"/>
                </a:lnTo>
                <a:lnTo>
                  <a:pt x="6071" y="57"/>
                </a:lnTo>
                <a:lnTo>
                  <a:pt x="6623" y="30"/>
                </a:lnTo>
                <a:lnTo>
                  <a:pt x="7175" y="0"/>
                </a:lnTo>
                <a:lnTo>
                  <a:pt x="7175" y="830"/>
                </a:lnTo>
                <a:lnTo>
                  <a:pt x="6623" y="830"/>
                </a:lnTo>
                <a:lnTo>
                  <a:pt x="6071" y="830"/>
                </a:lnTo>
                <a:lnTo>
                  <a:pt x="5519" y="830"/>
                </a:lnTo>
                <a:lnTo>
                  <a:pt x="4967" y="830"/>
                </a:lnTo>
                <a:lnTo>
                  <a:pt x="4416" y="830"/>
                </a:lnTo>
                <a:lnTo>
                  <a:pt x="3864" y="830"/>
                </a:lnTo>
                <a:lnTo>
                  <a:pt x="3312" y="830"/>
                </a:lnTo>
                <a:lnTo>
                  <a:pt x="2760" y="830"/>
                </a:lnTo>
                <a:lnTo>
                  <a:pt x="2208" y="830"/>
                </a:lnTo>
                <a:lnTo>
                  <a:pt x="1656" y="830"/>
                </a:lnTo>
                <a:lnTo>
                  <a:pt x="1104" y="830"/>
                </a:lnTo>
                <a:lnTo>
                  <a:pt x="552" y="830"/>
                </a:lnTo>
                <a:lnTo>
                  <a:pt x="0" y="830"/>
                </a:lnTo>
                <a:close/>
              </a:path>
            </a:pathLst>
          </a:custGeom>
          <a:solidFill>
            <a:srgbClr val="808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552450" y="1411288"/>
            <a:ext cx="6003925" cy="985837"/>
          </a:xfrm>
          <a:custGeom>
            <a:avLst/>
            <a:gdLst>
              <a:gd name="T0" fmla="*/ 0 w 7175"/>
              <a:gd name="T1" fmla="*/ 1206 h 1206"/>
              <a:gd name="T2" fmla="*/ 0 w 7175"/>
              <a:gd name="T3" fmla="*/ 901 h 1206"/>
              <a:gd name="T4" fmla="*/ 552 w 7175"/>
              <a:gd name="T5" fmla="*/ 831 h 1206"/>
              <a:gd name="T6" fmla="*/ 1104 w 7175"/>
              <a:gd name="T7" fmla="*/ 759 h 1206"/>
              <a:gd name="T8" fmla="*/ 1656 w 7175"/>
              <a:gd name="T9" fmla="*/ 685 h 1206"/>
              <a:gd name="T10" fmla="*/ 2208 w 7175"/>
              <a:gd name="T11" fmla="*/ 590 h 1206"/>
              <a:gd name="T12" fmla="*/ 2760 w 7175"/>
              <a:gd name="T13" fmla="*/ 484 h 1206"/>
              <a:gd name="T14" fmla="*/ 3312 w 7175"/>
              <a:gd name="T15" fmla="*/ 438 h 1206"/>
              <a:gd name="T16" fmla="*/ 3864 w 7175"/>
              <a:gd name="T17" fmla="*/ 438 h 1206"/>
              <a:gd name="T18" fmla="*/ 4416 w 7175"/>
              <a:gd name="T19" fmla="*/ 402 h 1206"/>
              <a:gd name="T20" fmla="*/ 4967 w 7175"/>
              <a:gd name="T21" fmla="*/ 379 h 1206"/>
              <a:gd name="T22" fmla="*/ 5519 w 7175"/>
              <a:gd name="T23" fmla="*/ 292 h 1206"/>
              <a:gd name="T24" fmla="*/ 6071 w 7175"/>
              <a:gd name="T25" fmla="*/ 190 h 1206"/>
              <a:gd name="T26" fmla="*/ 6623 w 7175"/>
              <a:gd name="T27" fmla="*/ 99 h 1206"/>
              <a:gd name="T28" fmla="*/ 7175 w 7175"/>
              <a:gd name="T29" fmla="*/ 0 h 1206"/>
              <a:gd name="T30" fmla="*/ 7175 w 7175"/>
              <a:gd name="T31" fmla="*/ 472 h 1206"/>
              <a:gd name="T32" fmla="*/ 6623 w 7175"/>
              <a:gd name="T33" fmla="*/ 550 h 1206"/>
              <a:gd name="T34" fmla="*/ 6071 w 7175"/>
              <a:gd name="T35" fmla="*/ 626 h 1206"/>
              <a:gd name="T36" fmla="*/ 5519 w 7175"/>
              <a:gd name="T37" fmla="*/ 709 h 1206"/>
              <a:gd name="T38" fmla="*/ 4967 w 7175"/>
              <a:gd name="T39" fmla="*/ 770 h 1206"/>
              <a:gd name="T40" fmla="*/ 4416 w 7175"/>
              <a:gd name="T41" fmla="*/ 785 h 1206"/>
              <a:gd name="T42" fmla="*/ 3864 w 7175"/>
              <a:gd name="T43" fmla="*/ 812 h 1206"/>
              <a:gd name="T44" fmla="*/ 3312 w 7175"/>
              <a:gd name="T45" fmla="*/ 806 h 1206"/>
              <a:gd name="T46" fmla="*/ 2760 w 7175"/>
              <a:gd name="T47" fmla="*/ 842 h 1206"/>
              <a:gd name="T48" fmla="*/ 2208 w 7175"/>
              <a:gd name="T49" fmla="*/ 937 h 1206"/>
              <a:gd name="T50" fmla="*/ 1656 w 7175"/>
              <a:gd name="T51" fmla="*/ 1030 h 1206"/>
              <a:gd name="T52" fmla="*/ 1104 w 7175"/>
              <a:gd name="T53" fmla="*/ 1096 h 1206"/>
              <a:gd name="T54" fmla="*/ 552 w 7175"/>
              <a:gd name="T55" fmla="*/ 1155 h 1206"/>
              <a:gd name="T56" fmla="*/ 0 w 7175"/>
              <a:gd name="T57" fmla="*/ 1206 h 120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75"/>
              <a:gd name="T88" fmla="*/ 0 h 1206"/>
              <a:gd name="T89" fmla="*/ 7175 w 7175"/>
              <a:gd name="T90" fmla="*/ 1206 h 120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75" h="1206">
                <a:moveTo>
                  <a:pt x="0" y="1206"/>
                </a:moveTo>
                <a:lnTo>
                  <a:pt x="0" y="901"/>
                </a:lnTo>
                <a:lnTo>
                  <a:pt x="552" y="831"/>
                </a:lnTo>
                <a:lnTo>
                  <a:pt x="1104" y="759"/>
                </a:lnTo>
                <a:lnTo>
                  <a:pt x="1656" y="685"/>
                </a:lnTo>
                <a:lnTo>
                  <a:pt x="2208" y="590"/>
                </a:lnTo>
                <a:lnTo>
                  <a:pt x="2760" y="484"/>
                </a:lnTo>
                <a:lnTo>
                  <a:pt x="3312" y="438"/>
                </a:lnTo>
                <a:lnTo>
                  <a:pt x="3864" y="438"/>
                </a:lnTo>
                <a:lnTo>
                  <a:pt x="4416" y="402"/>
                </a:lnTo>
                <a:lnTo>
                  <a:pt x="4967" y="379"/>
                </a:lnTo>
                <a:lnTo>
                  <a:pt x="5519" y="292"/>
                </a:lnTo>
                <a:lnTo>
                  <a:pt x="6071" y="190"/>
                </a:lnTo>
                <a:lnTo>
                  <a:pt x="6623" y="99"/>
                </a:lnTo>
                <a:lnTo>
                  <a:pt x="7175" y="0"/>
                </a:lnTo>
                <a:lnTo>
                  <a:pt x="7175" y="472"/>
                </a:lnTo>
                <a:lnTo>
                  <a:pt x="6623" y="550"/>
                </a:lnTo>
                <a:lnTo>
                  <a:pt x="6071" y="626"/>
                </a:lnTo>
                <a:lnTo>
                  <a:pt x="5519" y="709"/>
                </a:lnTo>
                <a:lnTo>
                  <a:pt x="4967" y="770"/>
                </a:lnTo>
                <a:lnTo>
                  <a:pt x="4416" y="785"/>
                </a:lnTo>
                <a:lnTo>
                  <a:pt x="3864" y="812"/>
                </a:lnTo>
                <a:lnTo>
                  <a:pt x="3312" y="806"/>
                </a:lnTo>
                <a:lnTo>
                  <a:pt x="2760" y="842"/>
                </a:lnTo>
                <a:lnTo>
                  <a:pt x="2208" y="937"/>
                </a:lnTo>
                <a:lnTo>
                  <a:pt x="1656" y="1030"/>
                </a:lnTo>
                <a:lnTo>
                  <a:pt x="1104" y="1096"/>
                </a:lnTo>
                <a:lnTo>
                  <a:pt x="552" y="1155"/>
                </a:lnTo>
                <a:lnTo>
                  <a:pt x="0" y="120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552450" y="546100"/>
            <a:ext cx="6003925" cy="1603375"/>
          </a:xfrm>
          <a:custGeom>
            <a:avLst/>
            <a:gdLst>
              <a:gd name="T0" fmla="*/ 0 w 7175"/>
              <a:gd name="T1" fmla="*/ 1959 h 1959"/>
              <a:gd name="T2" fmla="*/ 0 w 7175"/>
              <a:gd name="T3" fmla="*/ 1619 h 1959"/>
              <a:gd name="T4" fmla="*/ 552 w 7175"/>
              <a:gd name="T5" fmla="*/ 1525 h 1959"/>
              <a:gd name="T6" fmla="*/ 1104 w 7175"/>
              <a:gd name="T7" fmla="*/ 1418 h 1959"/>
              <a:gd name="T8" fmla="*/ 1656 w 7175"/>
              <a:gd name="T9" fmla="*/ 1333 h 1959"/>
              <a:gd name="T10" fmla="*/ 2208 w 7175"/>
              <a:gd name="T11" fmla="*/ 1195 h 1959"/>
              <a:gd name="T12" fmla="*/ 2760 w 7175"/>
              <a:gd name="T13" fmla="*/ 1026 h 1959"/>
              <a:gd name="T14" fmla="*/ 3312 w 7175"/>
              <a:gd name="T15" fmla="*/ 931 h 1959"/>
              <a:gd name="T16" fmla="*/ 3864 w 7175"/>
              <a:gd name="T17" fmla="*/ 889 h 1959"/>
              <a:gd name="T18" fmla="*/ 4416 w 7175"/>
              <a:gd name="T19" fmla="*/ 810 h 1959"/>
              <a:gd name="T20" fmla="*/ 4967 w 7175"/>
              <a:gd name="T21" fmla="*/ 728 h 1959"/>
              <a:gd name="T22" fmla="*/ 5519 w 7175"/>
              <a:gd name="T23" fmla="*/ 563 h 1959"/>
              <a:gd name="T24" fmla="*/ 6071 w 7175"/>
              <a:gd name="T25" fmla="*/ 383 h 1959"/>
              <a:gd name="T26" fmla="*/ 6623 w 7175"/>
              <a:gd name="T27" fmla="*/ 173 h 1959"/>
              <a:gd name="T28" fmla="*/ 7175 w 7175"/>
              <a:gd name="T29" fmla="*/ 0 h 1959"/>
              <a:gd name="T30" fmla="*/ 7175 w 7175"/>
              <a:gd name="T31" fmla="*/ 1058 h 1959"/>
              <a:gd name="T32" fmla="*/ 6623 w 7175"/>
              <a:gd name="T33" fmla="*/ 1157 h 1959"/>
              <a:gd name="T34" fmla="*/ 6071 w 7175"/>
              <a:gd name="T35" fmla="*/ 1248 h 1959"/>
              <a:gd name="T36" fmla="*/ 5519 w 7175"/>
              <a:gd name="T37" fmla="*/ 1350 h 1959"/>
              <a:gd name="T38" fmla="*/ 4967 w 7175"/>
              <a:gd name="T39" fmla="*/ 1437 h 1959"/>
              <a:gd name="T40" fmla="*/ 4416 w 7175"/>
              <a:gd name="T41" fmla="*/ 1460 h 1959"/>
              <a:gd name="T42" fmla="*/ 3864 w 7175"/>
              <a:gd name="T43" fmla="*/ 1496 h 1959"/>
              <a:gd name="T44" fmla="*/ 3312 w 7175"/>
              <a:gd name="T45" fmla="*/ 1496 h 1959"/>
              <a:gd name="T46" fmla="*/ 2760 w 7175"/>
              <a:gd name="T47" fmla="*/ 1542 h 1959"/>
              <a:gd name="T48" fmla="*/ 2208 w 7175"/>
              <a:gd name="T49" fmla="*/ 1648 h 1959"/>
              <a:gd name="T50" fmla="*/ 1656 w 7175"/>
              <a:gd name="T51" fmla="*/ 1743 h 1959"/>
              <a:gd name="T52" fmla="*/ 1104 w 7175"/>
              <a:gd name="T53" fmla="*/ 1817 h 1959"/>
              <a:gd name="T54" fmla="*/ 552 w 7175"/>
              <a:gd name="T55" fmla="*/ 1889 h 1959"/>
              <a:gd name="T56" fmla="*/ 0 w 7175"/>
              <a:gd name="T57" fmla="*/ 1959 h 195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75"/>
              <a:gd name="T88" fmla="*/ 0 h 1959"/>
              <a:gd name="T89" fmla="*/ 7175 w 7175"/>
              <a:gd name="T90" fmla="*/ 1959 h 195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75" h="1959">
                <a:moveTo>
                  <a:pt x="0" y="1959"/>
                </a:moveTo>
                <a:lnTo>
                  <a:pt x="0" y="1619"/>
                </a:lnTo>
                <a:lnTo>
                  <a:pt x="552" y="1525"/>
                </a:lnTo>
                <a:lnTo>
                  <a:pt x="1104" y="1418"/>
                </a:lnTo>
                <a:lnTo>
                  <a:pt x="1656" y="1333"/>
                </a:lnTo>
                <a:lnTo>
                  <a:pt x="2208" y="1195"/>
                </a:lnTo>
                <a:lnTo>
                  <a:pt x="2760" y="1026"/>
                </a:lnTo>
                <a:lnTo>
                  <a:pt x="3312" y="931"/>
                </a:lnTo>
                <a:lnTo>
                  <a:pt x="3864" y="889"/>
                </a:lnTo>
                <a:lnTo>
                  <a:pt x="4416" y="810"/>
                </a:lnTo>
                <a:lnTo>
                  <a:pt x="4967" y="728"/>
                </a:lnTo>
                <a:lnTo>
                  <a:pt x="5519" y="563"/>
                </a:lnTo>
                <a:lnTo>
                  <a:pt x="6071" y="383"/>
                </a:lnTo>
                <a:lnTo>
                  <a:pt x="6623" y="173"/>
                </a:lnTo>
                <a:lnTo>
                  <a:pt x="7175" y="0"/>
                </a:lnTo>
                <a:lnTo>
                  <a:pt x="7175" y="1058"/>
                </a:lnTo>
                <a:lnTo>
                  <a:pt x="6623" y="1157"/>
                </a:lnTo>
                <a:lnTo>
                  <a:pt x="6071" y="1248"/>
                </a:lnTo>
                <a:lnTo>
                  <a:pt x="5519" y="1350"/>
                </a:lnTo>
                <a:lnTo>
                  <a:pt x="4967" y="1437"/>
                </a:lnTo>
                <a:lnTo>
                  <a:pt x="4416" y="1460"/>
                </a:lnTo>
                <a:lnTo>
                  <a:pt x="3864" y="1496"/>
                </a:lnTo>
                <a:lnTo>
                  <a:pt x="3312" y="1496"/>
                </a:lnTo>
                <a:lnTo>
                  <a:pt x="2760" y="1542"/>
                </a:lnTo>
                <a:lnTo>
                  <a:pt x="2208" y="1648"/>
                </a:lnTo>
                <a:lnTo>
                  <a:pt x="1656" y="1743"/>
                </a:lnTo>
                <a:lnTo>
                  <a:pt x="1104" y="1817"/>
                </a:lnTo>
                <a:lnTo>
                  <a:pt x="552" y="1889"/>
                </a:lnTo>
                <a:lnTo>
                  <a:pt x="0" y="1959"/>
                </a:lnTo>
                <a:close/>
              </a:path>
            </a:pathLst>
          </a:custGeom>
          <a:solidFill>
            <a:srgbClr val="A6CA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52450" y="371475"/>
            <a:ext cx="0" cy="3070225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11175" y="3441700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11175" y="3100388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11175" y="2760663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11175" y="2419350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511175" y="2078038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11175" y="1738313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11175" y="1397000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511175" y="1055688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511175" y="714375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511175" y="371475"/>
            <a:ext cx="4127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552450" y="3441700"/>
            <a:ext cx="60039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557588" y="3027363"/>
            <a:ext cx="46037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4086225" y="2971800"/>
            <a:ext cx="75723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EU-27</a:t>
            </a:r>
            <a:endParaRPr lang="en-GB" sz="2100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4086225" y="2384425"/>
            <a:ext cx="3714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US</a:t>
            </a:r>
            <a:endParaRPr lang="en-GB" sz="2100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4086225" y="1793875"/>
            <a:ext cx="5984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Japan</a:t>
            </a:r>
            <a:endParaRPr lang="en-GB" sz="1600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4086225" y="1352550"/>
            <a:ext cx="65405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ROW</a:t>
            </a:r>
            <a:endParaRPr lang="en-GB" sz="2100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74650" y="3359150"/>
            <a:ext cx="666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222250" y="3017838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222250" y="2678113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22250" y="2336800"/>
            <a:ext cx="2016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300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22250" y="1995488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400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22250" y="1655763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500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222250" y="1314450"/>
            <a:ext cx="2016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600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22250" y="973138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700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222250" y="633413"/>
            <a:ext cx="20161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800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222250" y="292100"/>
            <a:ext cx="2016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900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404813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1995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865188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1996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1328738" y="3557588"/>
            <a:ext cx="26828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1997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792288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1998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2249488" y="3557588"/>
            <a:ext cx="26828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1999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2714625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2000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3176588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2001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3635375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2002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4098925" y="3557588"/>
            <a:ext cx="2682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2003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4560888" y="3557588"/>
            <a:ext cx="26828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2004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026025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2005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486400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2006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5946775" y="3557588"/>
            <a:ext cx="2667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2007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6408738" y="3557588"/>
            <a:ext cx="26828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2008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 rot="-5400000">
            <a:off x="-447675" y="1844675"/>
            <a:ext cx="10382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9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PPS€2000 (billions)</a:t>
            </a:r>
            <a:endParaRPr lang="en-GB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31" name="Text Box 60"/>
          <p:cNvSpPr txBox="1">
            <a:spLocks noChangeArrowheads="1"/>
          </p:cNvSpPr>
          <p:nvPr/>
        </p:nvSpPr>
        <p:spPr bwMode="auto">
          <a:xfrm>
            <a:off x="1025525" y="4356100"/>
            <a:ext cx="2693988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r" defTabSz="512763">
              <a:spcBef>
                <a:spcPct val="50000"/>
              </a:spcBef>
              <a:buClrTx/>
              <a:buSzTx/>
              <a:buFontTx/>
              <a:buNone/>
            </a:pPr>
            <a:r>
              <a:rPr lang="en-GB"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rPr>
              <a:t>Stagnating business R&amp;D</a:t>
            </a:r>
          </a:p>
          <a:p>
            <a:pPr algn="r" defTabSz="512763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000000"/>
                </a:solidFill>
              </a:rPr>
              <a:t>Average annual growth as % of GDP, EU-27, US, Japan, South Korea &amp; China, 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2000-2007 </a:t>
            </a:r>
            <a:endParaRPr lang="en-GB" sz="1600" i="1">
              <a:solidFill>
                <a:srgbClr val="000000"/>
              </a:solidFill>
            </a:endParaRPr>
          </a:p>
        </p:txBody>
      </p:sp>
      <p:sp>
        <p:nvSpPr>
          <p:cNvPr id="3132" name="Text Box 61"/>
          <p:cNvSpPr txBox="1">
            <a:spLocks noChangeArrowheads="1"/>
          </p:cNvSpPr>
          <p:nvPr/>
        </p:nvSpPr>
        <p:spPr bwMode="auto">
          <a:xfrm>
            <a:off x="6715125" y="180975"/>
            <a:ext cx="37449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 defTabSz="512763"/>
            <a:r>
              <a:rPr lang="en-GB" sz="4100" b="1">
                <a:solidFill>
                  <a:srgbClr val="005FA9"/>
                </a:solidFill>
                <a:latin typeface="Arial" charset="0"/>
              </a:rPr>
              <a:t>Globalisation</a:t>
            </a:r>
          </a:p>
          <a:p>
            <a:pPr algn="r" defTabSz="512763"/>
            <a:r>
              <a:rPr lang="en-GB" sz="4100" b="1">
                <a:solidFill>
                  <a:srgbClr val="005FA9"/>
                </a:solidFill>
                <a:latin typeface="Arial" charset="0"/>
              </a:rPr>
              <a:t>of knowledge </a:t>
            </a:r>
          </a:p>
        </p:txBody>
      </p:sp>
      <p:sp>
        <p:nvSpPr>
          <p:cNvPr id="3133" name="Freeform 62"/>
          <p:cNvSpPr>
            <a:spLocks/>
          </p:cNvSpPr>
          <p:nvPr/>
        </p:nvSpPr>
        <p:spPr bwMode="auto">
          <a:xfrm>
            <a:off x="552450" y="1795463"/>
            <a:ext cx="6018213" cy="1265237"/>
          </a:xfrm>
          <a:custGeom>
            <a:avLst/>
            <a:gdLst>
              <a:gd name="T0" fmla="*/ 0 w 7175"/>
              <a:gd name="T1" fmla="*/ 1460 h 1460"/>
              <a:gd name="T2" fmla="*/ 0 w 7175"/>
              <a:gd name="T3" fmla="*/ 734 h 1460"/>
              <a:gd name="T4" fmla="*/ 552 w 7175"/>
              <a:gd name="T5" fmla="*/ 683 h 1460"/>
              <a:gd name="T6" fmla="*/ 1104 w 7175"/>
              <a:gd name="T7" fmla="*/ 624 h 1460"/>
              <a:gd name="T8" fmla="*/ 1656 w 7175"/>
              <a:gd name="T9" fmla="*/ 558 h 1460"/>
              <a:gd name="T10" fmla="*/ 2208 w 7175"/>
              <a:gd name="T11" fmla="*/ 465 h 1460"/>
              <a:gd name="T12" fmla="*/ 2760 w 7175"/>
              <a:gd name="T13" fmla="*/ 370 h 1460"/>
              <a:gd name="T14" fmla="*/ 3312 w 7175"/>
              <a:gd name="T15" fmla="*/ 334 h 1460"/>
              <a:gd name="T16" fmla="*/ 3864 w 7175"/>
              <a:gd name="T17" fmla="*/ 340 h 1460"/>
              <a:gd name="T18" fmla="*/ 4416 w 7175"/>
              <a:gd name="T19" fmla="*/ 313 h 1460"/>
              <a:gd name="T20" fmla="*/ 4967 w 7175"/>
              <a:gd name="T21" fmla="*/ 298 h 1460"/>
              <a:gd name="T22" fmla="*/ 5519 w 7175"/>
              <a:gd name="T23" fmla="*/ 237 h 1460"/>
              <a:gd name="T24" fmla="*/ 6071 w 7175"/>
              <a:gd name="T25" fmla="*/ 154 h 1460"/>
              <a:gd name="T26" fmla="*/ 6623 w 7175"/>
              <a:gd name="T27" fmla="*/ 78 h 1460"/>
              <a:gd name="T28" fmla="*/ 7175 w 7175"/>
              <a:gd name="T29" fmla="*/ 0 h 1460"/>
              <a:gd name="T30" fmla="*/ 7175 w 7175"/>
              <a:gd name="T31" fmla="*/ 1180 h 1460"/>
              <a:gd name="T32" fmla="*/ 6623 w 7175"/>
              <a:gd name="T33" fmla="*/ 1210 h 1460"/>
              <a:gd name="T34" fmla="*/ 6071 w 7175"/>
              <a:gd name="T35" fmla="*/ 1237 h 1460"/>
              <a:gd name="T36" fmla="*/ 5519 w 7175"/>
              <a:gd name="T37" fmla="*/ 1278 h 1460"/>
              <a:gd name="T38" fmla="*/ 4967 w 7175"/>
              <a:gd name="T39" fmla="*/ 1295 h 1460"/>
              <a:gd name="T40" fmla="*/ 4416 w 7175"/>
              <a:gd name="T41" fmla="*/ 1303 h 1460"/>
              <a:gd name="T42" fmla="*/ 3864 w 7175"/>
              <a:gd name="T43" fmla="*/ 1309 h 1460"/>
              <a:gd name="T44" fmla="*/ 3312 w 7175"/>
              <a:gd name="T45" fmla="*/ 1322 h 1460"/>
              <a:gd name="T46" fmla="*/ 2760 w 7175"/>
              <a:gd name="T47" fmla="*/ 1343 h 1460"/>
              <a:gd name="T48" fmla="*/ 2208 w 7175"/>
              <a:gd name="T49" fmla="*/ 1375 h 1460"/>
              <a:gd name="T50" fmla="*/ 1656 w 7175"/>
              <a:gd name="T51" fmla="*/ 1411 h 1460"/>
              <a:gd name="T52" fmla="*/ 1104 w 7175"/>
              <a:gd name="T53" fmla="*/ 1432 h 1460"/>
              <a:gd name="T54" fmla="*/ 552 w 7175"/>
              <a:gd name="T55" fmla="*/ 1449 h 1460"/>
              <a:gd name="T56" fmla="*/ 0 w 7175"/>
              <a:gd name="T57" fmla="*/ 1460 h 146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175"/>
              <a:gd name="T88" fmla="*/ 0 h 1460"/>
              <a:gd name="T89" fmla="*/ 7175 w 7175"/>
              <a:gd name="T90" fmla="*/ 1460 h 146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175" h="1460">
                <a:moveTo>
                  <a:pt x="0" y="1460"/>
                </a:moveTo>
                <a:lnTo>
                  <a:pt x="0" y="734"/>
                </a:lnTo>
                <a:lnTo>
                  <a:pt x="552" y="683"/>
                </a:lnTo>
                <a:lnTo>
                  <a:pt x="1104" y="624"/>
                </a:lnTo>
                <a:lnTo>
                  <a:pt x="1656" y="558"/>
                </a:lnTo>
                <a:lnTo>
                  <a:pt x="2208" y="465"/>
                </a:lnTo>
                <a:lnTo>
                  <a:pt x="2760" y="370"/>
                </a:lnTo>
                <a:lnTo>
                  <a:pt x="3312" y="334"/>
                </a:lnTo>
                <a:lnTo>
                  <a:pt x="3864" y="340"/>
                </a:lnTo>
                <a:lnTo>
                  <a:pt x="4416" y="313"/>
                </a:lnTo>
                <a:lnTo>
                  <a:pt x="4967" y="298"/>
                </a:lnTo>
                <a:lnTo>
                  <a:pt x="5519" y="237"/>
                </a:lnTo>
                <a:lnTo>
                  <a:pt x="6071" y="154"/>
                </a:lnTo>
                <a:lnTo>
                  <a:pt x="6623" y="78"/>
                </a:lnTo>
                <a:lnTo>
                  <a:pt x="7175" y="0"/>
                </a:lnTo>
                <a:lnTo>
                  <a:pt x="7175" y="1180"/>
                </a:lnTo>
                <a:lnTo>
                  <a:pt x="6623" y="1210"/>
                </a:lnTo>
                <a:lnTo>
                  <a:pt x="6071" y="1237"/>
                </a:lnTo>
                <a:lnTo>
                  <a:pt x="5519" y="1278"/>
                </a:lnTo>
                <a:lnTo>
                  <a:pt x="4967" y="1295"/>
                </a:lnTo>
                <a:lnTo>
                  <a:pt x="4416" y="1303"/>
                </a:lnTo>
                <a:lnTo>
                  <a:pt x="3864" y="1309"/>
                </a:lnTo>
                <a:lnTo>
                  <a:pt x="3312" y="1322"/>
                </a:lnTo>
                <a:lnTo>
                  <a:pt x="2760" y="1343"/>
                </a:lnTo>
                <a:lnTo>
                  <a:pt x="2208" y="1375"/>
                </a:lnTo>
                <a:lnTo>
                  <a:pt x="1656" y="1411"/>
                </a:lnTo>
                <a:lnTo>
                  <a:pt x="1104" y="1432"/>
                </a:lnTo>
                <a:lnTo>
                  <a:pt x="552" y="1449"/>
                </a:lnTo>
                <a:lnTo>
                  <a:pt x="0" y="146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134" name="Rectangle 63"/>
          <p:cNvSpPr>
            <a:spLocks noChangeArrowheads="1"/>
          </p:cNvSpPr>
          <p:nvPr/>
        </p:nvSpPr>
        <p:spPr bwMode="auto">
          <a:xfrm>
            <a:off x="3635375" y="3529013"/>
            <a:ext cx="3424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512763"/>
            <a:r>
              <a:rPr lang="en-GB"/>
              <a:t>SANCHES Luisa (REGIO)</a:t>
            </a:r>
          </a:p>
        </p:txBody>
      </p:sp>
      <p:sp>
        <p:nvSpPr>
          <p:cNvPr id="3135" name="Rectangle 64"/>
          <p:cNvSpPr>
            <a:spLocks noChangeArrowheads="1"/>
          </p:cNvSpPr>
          <p:nvPr/>
        </p:nvSpPr>
        <p:spPr bwMode="auto">
          <a:xfrm>
            <a:off x="4122738" y="2268538"/>
            <a:ext cx="354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12763">
              <a:buClrTx/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  <a:ea typeface="ＭＳ Ｐゴシック" pitchFamily="48" charset="-128"/>
              </a:rPr>
              <a:t>US</a:t>
            </a:r>
            <a:endParaRPr lang="en-GB" sz="2000">
              <a:solidFill>
                <a:schemeClr val="tx1"/>
              </a:solidFill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Economic and financial crisis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33363" y="1331913"/>
            <a:ext cx="10153650" cy="542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Char char="•"/>
            </a:pPr>
            <a:endParaRPr lang="fr-FR" sz="2800" smtClean="0"/>
          </a:p>
          <a:p>
            <a:r>
              <a:rPr lang="fr-FR" sz="2800" smtClean="0"/>
              <a:t>EU lost </a:t>
            </a:r>
            <a:r>
              <a:rPr lang="fr-FR" sz="2800" b="1" smtClean="0"/>
              <a:t>six million jobs, €1000 Bn annual GDP</a:t>
            </a:r>
            <a:r>
              <a:rPr lang="fr-FR" sz="2800" smtClean="0"/>
              <a:t> due to crisis</a:t>
            </a:r>
          </a:p>
          <a:p>
            <a:pPr>
              <a:buFont typeface="Times New Roman" pitchFamily="18" charset="0"/>
              <a:buChar char="•"/>
            </a:pPr>
            <a:endParaRPr lang="fr-FR" sz="2800" smtClean="0"/>
          </a:p>
          <a:p>
            <a:pPr>
              <a:buFont typeface="Wingdings" pitchFamily="2" charset="2"/>
              <a:buNone/>
            </a:pPr>
            <a:r>
              <a:rPr lang="fr-FR" sz="2800" b="1" smtClean="0">
                <a:sym typeface="Wingdings" pitchFamily="2" charset="2"/>
              </a:rPr>
              <a:t> Invest in future growth</a:t>
            </a:r>
            <a:br>
              <a:rPr lang="fr-FR" sz="2800" b="1" smtClean="0">
                <a:sym typeface="Wingdings" pitchFamily="2" charset="2"/>
              </a:rPr>
            </a:br>
            <a:r>
              <a:rPr lang="fr-FR" sz="2800" smtClean="0"/>
              <a:t>EU target of </a:t>
            </a:r>
            <a:r>
              <a:rPr lang="fr-FR" sz="2800" b="1" smtClean="0"/>
              <a:t>3% of GDP</a:t>
            </a:r>
            <a:r>
              <a:rPr lang="fr-FR" sz="2800" smtClean="0"/>
              <a:t> </a:t>
            </a:r>
            <a:r>
              <a:rPr lang="fr-FR" sz="2800" b="1" smtClean="0"/>
              <a:t>for R&amp;D</a:t>
            </a:r>
            <a:r>
              <a:rPr lang="fr-FR" sz="2800" smtClean="0"/>
              <a:t> in 2020 could create a net </a:t>
            </a:r>
            <a:r>
              <a:rPr lang="fr-FR" sz="2800" b="1" smtClean="0"/>
              <a:t>3.7 million jobs</a:t>
            </a:r>
            <a:r>
              <a:rPr lang="fr-FR" sz="2800" smtClean="0"/>
              <a:t> and close to </a:t>
            </a:r>
            <a:r>
              <a:rPr lang="fr-FR" sz="2800" b="1" smtClean="0"/>
              <a:t>€800 Bn annual GDP </a:t>
            </a:r>
            <a:r>
              <a:rPr lang="fr-FR" sz="2800" smtClean="0"/>
              <a:t>by 2025</a:t>
            </a:r>
          </a:p>
          <a:p>
            <a:pPr>
              <a:buFont typeface="Wingdings" pitchFamily="2" charset="2"/>
              <a:buNone/>
            </a:pPr>
            <a:r>
              <a:rPr lang="fr-FR" sz="2800" smtClean="0">
                <a:sym typeface="Wingdings" pitchFamily="2" charset="2"/>
              </a:rPr>
              <a:t> </a:t>
            </a:r>
            <a:r>
              <a:rPr lang="fr-FR" sz="2800" b="1" smtClean="0">
                <a:sym typeface="Wingdings" pitchFamily="2" charset="2"/>
              </a:rPr>
              <a:t>Make the most of available resources</a:t>
            </a:r>
            <a:r>
              <a:rPr lang="fr-FR" sz="2800" smtClean="0">
                <a:sym typeface="Wingdings" pitchFamily="2" charset="2"/>
              </a:rPr>
              <a:t> </a:t>
            </a:r>
            <a:br>
              <a:rPr lang="fr-FR" sz="2800" smtClean="0">
                <a:sym typeface="Wingdings" pitchFamily="2" charset="2"/>
              </a:rPr>
            </a:br>
            <a:r>
              <a:rPr lang="fr-FR" sz="2800" smtClean="0">
                <a:sym typeface="Wingdings" pitchFamily="2" charset="2"/>
              </a:rPr>
              <a:t>through leverage effects, integration and cooperation </a:t>
            </a: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3978275" y="1189038"/>
            <a:ext cx="2016125" cy="3743325"/>
          </a:xfrm>
          <a:prstGeom prst="homePlate">
            <a:avLst>
              <a:gd name="adj" fmla="val 46005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Societal challenges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189038"/>
            <a:ext cx="4895850" cy="5111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Char char="•"/>
            </a:pPr>
            <a:r>
              <a:rPr lang="en-GB" sz="2800" smtClean="0"/>
              <a:t>Climate change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Health and ageing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Use of natural resources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Energy security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Clean transport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Land use</a:t>
            </a:r>
          </a:p>
          <a:p>
            <a:pPr>
              <a:buFont typeface="Times New Roman" pitchFamily="18" charset="0"/>
              <a:buChar char="•"/>
            </a:pPr>
            <a:r>
              <a:rPr lang="en-GB" sz="2800" smtClean="0"/>
              <a:t>….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5797550" y="1044575"/>
            <a:ext cx="48958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0525" indent="-390525" defTabSz="512763"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800">
                <a:solidFill>
                  <a:srgbClr val="000000"/>
                </a:solidFill>
                <a:latin typeface="Arial" charset="0"/>
              </a:rPr>
              <a:t>Powerful </a:t>
            </a:r>
            <a:r>
              <a:rPr lang="fr-BE" sz="2800" b="1">
                <a:solidFill>
                  <a:srgbClr val="000000"/>
                </a:solidFill>
                <a:latin typeface="Arial" charset="0"/>
              </a:rPr>
              <a:t>drivers of change</a:t>
            </a:r>
            <a:r>
              <a:rPr lang="fr-BE" sz="2800">
                <a:solidFill>
                  <a:srgbClr val="000000"/>
                </a:solidFill>
                <a:latin typeface="Arial" charset="0"/>
              </a:rPr>
              <a:t> in economy and society</a:t>
            </a:r>
          </a:p>
          <a:p>
            <a:pPr marL="390525" indent="-390525" defTabSz="512763"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800">
                <a:solidFill>
                  <a:srgbClr val="000000"/>
                </a:solidFill>
                <a:latin typeface="Arial" charset="0"/>
              </a:rPr>
              <a:t>Major </a:t>
            </a:r>
            <a:r>
              <a:rPr lang="fr-BE" sz="2800" b="1">
                <a:solidFill>
                  <a:srgbClr val="000000"/>
                </a:solidFill>
                <a:latin typeface="Arial" charset="0"/>
              </a:rPr>
              <a:t>global market opportunities</a:t>
            </a:r>
          </a:p>
          <a:p>
            <a:pPr marL="390525" indent="-390525" defTabSz="512763"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800">
                <a:solidFill>
                  <a:srgbClr val="000000"/>
                </a:solidFill>
                <a:latin typeface="Arial" charset="0"/>
              </a:rPr>
              <a:t>Requiring </a:t>
            </a:r>
            <a:r>
              <a:rPr lang="fr-BE" sz="2800" b="1">
                <a:solidFill>
                  <a:srgbClr val="000000"/>
                </a:solidFill>
                <a:latin typeface="Arial" charset="0"/>
              </a:rPr>
              <a:t>EU-scale approaches</a:t>
            </a:r>
            <a:r>
              <a:rPr lang="fr-BE" sz="28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390525" indent="-390525" defTabSz="512763"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800">
                <a:solidFill>
                  <a:srgbClr val="000000"/>
                </a:solidFill>
                <a:latin typeface="Arial" charset="0"/>
              </a:rPr>
              <a:t>From </a:t>
            </a:r>
            <a:r>
              <a:rPr lang="fr-BE" sz="2800" b="1">
                <a:solidFill>
                  <a:srgbClr val="000000"/>
                </a:solidFill>
                <a:latin typeface="Arial" charset="0"/>
              </a:rPr>
              <a:t>research to market</a:t>
            </a:r>
            <a:endParaRPr lang="en-GB" sz="2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169988" y="5437188"/>
            <a:ext cx="8785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512763">
              <a:spcBef>
                <a:spcPct val="50000"/>
              </a:spcBef>
            </a:pPr>
            <a:r>
              <a:rPr lang="fr-BE" sz="3200" b="1">
                <a:solidFill>
                  <a:schemeClr val="tx1"/>
                </a:solidFill>
                <a:sym typeface="Wingdings" pitchFamily="2" charset="2"/>
              </a:rPr>
              <a:t>	New needs  new ideas  new markets</a:t>
            </a:r>
            <a:endParaRPr lang="en-GB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What is Innovation Union?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116013"/>
            <a:ext cx="5041900" cy="56880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4386"/>
                </a:solidFill>
              </a:rPr>
              <a:t>Strategic approach</a:t>
            </a:r>
            <a:r>
              <a:rPr lang="en-GB" sz="2800" smtClean="0">
                <a:solidFill>
                  <a:srgbClr val="004386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b="1" smtClean="0"/>
              <a:t>Partnership</a:t>
            </a:r>
            <a:r>
              <a:rPr lang="en-GB" sz="2400" smtClean="0"/>
              <a:t> with Member States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400" smtClean="0"/>
              <a:t>From </a:t>
            </a:r>
            <a:r>
              <a:rPr lang="fr-BE" sz="2400" b="1" smtClean="0"/>
              <a:t>idea to market</a:t>
            </a:r>
            <a:endParaRPr lang="en-GB" sz="2400" b="1" smtClean="0"/>
          </a:p>
          <a:p>
            <a:pPr>
              <a:lnSpc>
                <a:spcPct val="80000"/>
              </a:lnSpc>
            </a:pPr>
            <a:endParaRPr lang="en-GB" sz="1200" b="1" smtClean="0">
              <a:solidFill>
                <a:srgbClr val="004386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4386"/>
                </a:solidFill>
              </a:rPr>
              <a:t>Tackling weaknesses</a:t>
            </a:r>
            <a:endParaRPr lang="en-GB" sz="2800" smtClean="0">
              <a:solidFill>
                <a:srgbClr val="004386"/>
              </a:solidFill>
            </a:endParaRP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b="1" smtClean="0"/>
              <a:t>Under-investment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b="1" smtClean="0"/>
              <a:t>Fragmentation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b="1" smtClean="0"/>
              <a:t>Framework conditions</a:t>
            </a:r>
          </a:p>
          <a:p>
            <a:pPr>
              <a:lnSpc>
                <a:spcPct val="80000"/>
              </a:lnSpc>
            </a:pPr>
            <a:endParaRPr lang="en-GB" sz="1200" b="1" smtClean="0">
              <a:solidFill>
                <a:srgbClr val="004386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4386"/>
                </a:solidFill>
              </a:rPr>
              <a:t>Building on</a:t>
            </a:r>
            <a:r>
              <a:rPr lang="en-GB" sz="2800" smtClean="0">
                <a:solidFill>
                  <a:srgbClr val="004386"/>
                </a:solidFill>
              </a:rPr>
              <a:t> </a:t>
            </a:r>
            <a:r>
              <a:rPr lang="en-GB" sz="2800" b="1" smtClean="0">
                <a:solidFill>
                  <a:srgbClr val="004386"/>
                </a:solidFill>
              </a:rPr>
              <a:t>strengths</a:t>
            </a:r>
            <a:endParaRPr lang="en-GB" sz="2800" smtClean="0">
              <a:solidFill>
                <a:srgbClr val="004386"/>
              </a:solidFill>
            </a:endParaRP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smtClean="0"/>
              <a:t>Focus on </a:t>
            </a:r>
            <a:r>
              <a:rPr lang="en-GB" sz="2400" b="1" smtClean="0"/>
              <a:t>societal challenges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b="1" smtClean="0"/>
              <a:t>Broad concept</a:t>
            </a:r>
            <a:r>
              <a:rPr lang="en-GB" sz="2400" smtClean="0"/>
              <a:t> of innovation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400" smtClean="0"/>
              <a:t>Involving </a:t>
            </a:r>
            <a:r>
              <a:rPr lang="en-GB" sz="2400" b="1" smtClean="0"/>
              <a:t>all actors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202238" y="1044575"/>
            <a:ext cx="5257800" cy="3960813"/>
          </a:xfrm>
          <a:prstGeom prst="rect">
            <a:avLst/>
          </a:prstGeom>
          <a:solidFill>
            <a:srgbClr val="FFCC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47725" lvl="1" indent="-325438" defTabSz="512763">
              <a:lnSpc>
                <a:spcPct val="80000"/>
              </a:lnSpc>
              <a:spcBef>
                <a:spcPts val="800"/>
              </a:spcBef>
            </a:pPr>
            <a:r>
              <a:rPr lang="fr-BE" sz="2400" b="1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fr-BE" sz="2400" b="1">
                <a:solidFill>
                  <a:srgbClr val="004386"/>
                </a:solidFill>
                <a:latin typeface="Arial" charset="0"/>
              </a:rPr>
              <a:t>Highlights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European Innovation Partnerships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European Research Area framework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Streamlined EU programmes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New financial instruments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Reform of standardisation system 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Public procurement of innovation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Social innovation pilot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Stronger monitoring</a:t>
            </a:r>
          </a:p>
          <a:p>
            <a:pPr marL="390525" indent="-390525" defTabSz="512763">
              <a:lnSpc>
                <a:spcPct val="80000"/>
              </a:lnSpc>
              <a:spcBef>
                <a:spcPts val="913"/>
              </a:spcBef>
              <a:buFont typeface="Times New Roman" pitchFamily="18" charset="0"/>
              <a:buChar char="•"/>
            </a:pPr>
            <a:r>
              <a:rPr lang="fr-BE" sz="2200">
                <a:solidFill>
                  <a:srgbClr val="000000"/>
                </a:solidFill>
                <a:latin typeface="Arial" charset="0"/>
              </a:rPr>
              <a:t>Innovation Convention</a:t>
            </a:r>
          </a:p>
          <a:p>
            <a:pPr marL="847725" lvl="1" indent="-325438" defTabSz="512763">
              <a:lnSpc>
                <a:spcPct val="80000"/>
              </a:lnSpc>
              <a:spcBef>
                <a:spcPts val="800"/>
              </a:spcBef>
              <a:buFont typeface="Times New Roman" pitchFamily="18" charset="0"/>
              <a:buChar char="–"/>
            </a:pPr>
            <a:endParaRPr lang="en-GB" sz="2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02238" y="5292725"/>
            <a:ext cx="5040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512763">
              <a:spcBef>
                <a:spcPct val="50000"/>
              </a:spcBef>
            </a:pPr>
            <a:r>
              <a:rPr lang="fr-BE" sz="3200" b="1">
                <a:solidFill>
                  <a:srgbClr val="004386"/>
                </a:solidFill>
                <a:sym typeface="Wingdings" pitchFamily="2" charset="2"/>
              </a:rPr>
              <a:t> A distinctive European approach to innovation</a:t>
            </a:r>
            <a:endParaRPr lang="en-GB" sz="3200" b="1">
              <a:solidFill>
                <a:srgbClr val="0043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93725" y="4860925"/>
            <a:ext cx="9074150" cy="787400"/>
          </a:xfrm>
          <a:prstGeom prst="rect">
            <a:avLst/>
          </a:prstGeom>
          <a:solidFill>
            <a:srgbClr val="FF99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  <a:spcAft>
                <a:spcPct val="50000"/>
              </a:spcAft>
            </a:pPr>
            <a:r>
              <a:rPr lang="en-GB" sz="4500">
                <a:solidFill>
                  <a:schemeClr val="tx1"/>
                </a:solidFill>
              </a:rPr>
              <a:t>Strengthening the knowledge base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43013" y="3852863"/>
            <a:ext cx="7920037" cy="787400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4500">
                <a:solidFill>
                  <a:schemeClr val="tx1"/>
                </a:solidFill>
              </a:rPr>
              <a:t>Getting good ideas to market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46250" y="3060700"/>
            <a:ext cx="6913563" cy="604838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/>
            <a:r>
              <a:rPr lang="en-GB" sz="3300">
                <a:solidFill>
                  <a:schemeClr val="tx1"/>
                </a:solidFill>
              </a:rPr>
              <a:t>Maximising social and regional benefits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970213" y="1547813"/>
            <a:ext cx="4321175" cy="512762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Collaborating internationally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Key measures of Innovation Union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78050" y="2268538"/>
            <a:ext cx="5903913" cy="574675"/>
          </a:xfrm>
          <a:prstGeom prst="rect">
            <a:avLst/>
          </a:prstGeom>
          <a:solidFill>
            <a:schemeClr val="hlink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12763">
              <a:spcBef>
                <a:spcPct val="50000"/>
              </a:spcBef>
            </a:pPr>
            <a:r>
              <a:rPr lang="en-GB" sz="3100">
                <a:solidFill>
                  <a:schemeClr val="tx1"/>
                </a:solidFill>
              </a:rPr>
              <a:t>Pooling efforts for breakthroughs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Excellence in education and skills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404938"/>
            <a:ext cx="9864725" cy="5278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Issues</a:t>
            </a:r>
            <a:r>
              <a:rPr lang="fr-BE" sz="2200" b="1" noProof="1" smtClean="0"/>
              <a:t> </a:t>
            </a:r>
            <a:endParaRPr lang="fr-BE" sz="2200" b="1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200" smtClean="0"/>
              <a:t>Universities need reform to specialise/diversify and attract top talents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200" smtClean="0"/>
              <a:t>EU needs at least one million more researchers to reach its R&amp;D targets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200" smtClean="0"/>
              <a:t>Education &amp; training should better match business needs</a:t>
            </a:r>
          </a:p>
          <a:p>
            <a:pPr>
              <a:lnSpc>
                <a:spcPct val="80000"/>
              </a:lnSpc>
            </a:pPr>
            <a:endParaRPr lang="fr-BE" sz="2200" b="1" smtClean="0">
              <a:solidFill>
                <a:srgbClr val="005FA9"/>
              </a:solidFill>
            </a:endParaRPr>
          </a:p>
          <a:p>
            <a:pPr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Actions</a:t>
            </a:r>
          </a:p>
          <a:p>
            <a:pPr>
              <a:lnSpc>
                <a:spcPct val="80000"/>
              </a:lnSpc>
            </a:pPr>
            <a:r>
              <a:rPr lang="fr-BE" sz="2200" smtClean="0"/>
              <a:t>1. National strategies to boost </a:t>
            </a:r>
            <a:r>
              <a:rPr lang="fr-BE" sz="2200" b="1" smtClean="0"/>
              <a:t>training and careers</a:t>
            </a:r>
            <a:r>
              <a:rPr lang="fr-BE" sz="2200" smtClean="0"/>
              <a:t> of researchers (2011)</a:t>
            </a:r>
          </a:p>
          <a:p>
            <a:pPr>
              <a:lnSpc>
                <a:spcPct val="80000"/>
              </a:lnSpc>
            </a:pPr>
            <a:r>
              <a:rPr lang="fr-BE" sz="2200" smtClean="0"/>
              <a:t>2. Independent multidimensional </a:t>
            </a:r>
            <a:r>
              <a:rPr lang="fr-BE" sz="2200" b="1" smtClean="0"/>
              <a:t>university ranking system</a:t>
            </a:r>
            <a:r>
              <a:rPr lang="fr-BE" sz="2200" smtClean="0"/>
              <a:t> and launch of business-education « </a:t>
            </a:r>
            <a:r>
              <a:rPr lang="fr-BE" sz="2200" b="1" smtClean="0"/>
              <a:t>knowledge alliances</a:t>
            </a:r>
            <a:r>
              <a:rPr lang="fr-BE" sz="2200" smtClean="0"/>
              <a:t> » (2011)</a:t>
            </a:r>
          </a:p>
          <a:p>
            <a:pPr>
              <a:lnSpc>
                <a:spcPct val="80000"/>
              </a:lnSpc>
            </a:pPr>
            <a:r>
              <a:rPr lang="fr-BE" sz="2200" smtClean="0"/>
              <a:t>3. Commission to promote </a:t>
            </a:r>
            <a:r>
              <a:rPr lang="fr-BE" sz="2200" b="1" smtClean="0"/>
              <a:t>e-skills </a:t>
            </a:r>
            <a:r>
              <a:rPr lang="fr-BE" sz="2200" smtClean="0"/>
              <a:t>for innovation (2011)</a:t>
            </a:r>
            <a:endParaRPr lang="en-GB" sz="2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sz="3700" smtClean="0"/>
              <a:t>Delivering the European Research Area</a:t>
            </a:r>
            <a:endParaRPr lang="en-GB" sz="37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260475"/>
            <a:ext cx="9623425" cy="5278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Issues</a:t>
            </a:r>
            <a:r>
              <a:rPr lang="fr-BE" sz="2200" b="1" noProof="1" smtClean="0"/>
              <a:t> </a:t>
            </a:r>
            <a:endParaRPr lang="fr-BE" sz="2200" b="1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GB" sz="2200" smtClean="0"/>
              <a:t>Costly fragmentation and overlaps between national research and innovation systems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200" smtClean="0"/>
              <a:t>Need for a unified European Research Area where all actors move and operate as easily as within national borders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200" smtClean="0"/>
              <a:t>Complex funding landscape creating administrative burden for researchers and business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fr-BE" sz="2200" smtClean="0"/>
              <a:t>Urgent need for world-class research infrastructures</a:t>
            </a:r>
          </a:p>
          <a:p>
            <a:pPr>
              <a:lnSpc>
                <a:spcPct val="80000"/>
              </a:lnSpc>
            </a:pPr>
            <a:endParaRPr lang="fr-BE" sz="2200" smtClean="0"/>
          </a:p>
          <a:p>
            <a:pPr>
              <a:lnSpc>
                <a:spcPct val="80000"/>
              </a:lnSpc>
            </a:pPr>
            <a:r>
              <a:rPr lang="fr-BE" sz="2200" b="1" smtClean="0">
                <a:solidFill>
                  <a:srgbClr val="005FA9"/>
                </a:solidFill>
              </a:rPr>
              <a:t>Actions</a:t>
            </a:r>
          </a:p>
          <a:p>
            <a:pPr>
              <a:lnSpc>
                <a:spcPct val="80000"/>
              </a:lnSpc>
            </a:pPr>
            <a:r>
              <a:rPr lang="fr-BE" sz="2200" b="1" smtClean="0"/>
              <a:t>4.</a:t>
            </a:r>
            <a:r>
              <a:rPr lang="fr-BE" sz="2200" smtClean="0"/>
              <a:t> Commission to propose a </a:t>
            </a:r>
            <a:r>
              <a:rPr lang="fr-BE" sz="2200" b="1" smtClean="0"/>
              <a:t>European Research Area framework</a:t>
            </a:r>
            <a:r>
              <a:rPr lang="fr-BE" sz="2200" smtClean="0"/>
              <a:t> (2012) to remove obstacles to mobility and cross-border cooperation by 2014</a:t>
            </a:r>
          </a:p>
          <a:p>
            <a:pPr>
              <a:lnSpc>
                <a:spcPct val="80000"/>
              </a:lnSpc>
            </a:pPr>
            <a:r>
              <a:rPr lang="fr-BE" sz="2200" b="1" smtClean="0"/>
              <a:t>5.</a:t>
            </a:r>
            <a:r>
              <a:rPr lang="fr-BE" sz="2200" smtClean="0"/>
              <a:t> EU and Member States to complete or launch </a:t>
            </a:r>
            <a:r>
              <a:rPr lang="fr-BE" sz="2200" b="1" smtClean="0"/>
              <a:t>60% of priority European research infrastructures</a:t>
            </a:r>
            <a:r>
              <a:rPr lang="fr-BE" sz="2200" smtClean="0"/>
              <a:t> by 2015.</a:t>
            </a:r>
            <a:endParaRPr lang="en-GB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6648</TotalTime>
  <Words>1228</Words>
  <Application>Microsoft Office PowerPoint</Application>
  <PresentationFormat>Benutzerdefiniert</PresentationFormat>
  <Paragraphs>266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Calibri</vt:lpstr>
      <vt:lpstr>Times New Roman</vt:lpstr>
      <vt:lpstr>Arial</vt:lpstr>
      <vt:lpstr>Arial Unicode MS</vt:lpstr>
      <vt:lpstr>Wingdings</vt:lpstr>
      <vt:lpstr>ＭＳ Ｐゴシック</vt:lpstr>
      <vt:lpstr>Default Design</vt:lpstr>
      <vt:lpstr>Folie 1</vt:lpstr>
      <vt:lpstr>Why Innovation Union?</vt:lpstr>
      <vt:lpstr>Folie 3</vt:lpstr>
      <vt:lpstr>Economic and financial crisis</vt:lpstr>
      <vt:lpstr>Societal challenges</vt:lpstr>
      <vt:lpstr>What is Innovation Union?</vt:lpstr>
      <vt:lpstr>Key measures of Innovation Union</vt:lpstr>
      <vt:lpstr>Excellence in education and skills</vt:lpstr>
      <vt:lpstr>Delivering the European Research Area</vt:lpstr>
      <vt:lpstr>Focusing EU funding instruments</vt:lpstr>
      <vt:lpstr>Key measures of Innovation Union</vt:lpstr>
      <vt:lpstr>Access to finance</vt:lpstr>
      <vt:lpstr>A Single Innovation Market</vt:lpstr>
      <vt:lpstr>Openness and creative potential</vt:lpstr>
      <vt:lpstr>Key measures of Innovation Union</vt:lpstr>
      <vt:lpstr>Social and territorial cohesion</vt:lpstr>
      <vt:lpstr>Key measures of Innovation Union</vt:lpstr>
      <vt:lpstr>European Innovation Partnerships</vt:lpstr>
      <vt:lpstr>European Innovation Partnerships</vt:lpstr>
      <vt:lpstr>Key measures of Innovation Union</vt:lpstr>
      <vt:lpstr>International cooperation</vt:lpstr>
      <vt:lpstr>Making it happen!</vt:lpstr>
      <vt:lpstr>Next steps</vt:lpstr>
      <vt:lpstr>Folie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Goossens</dc:creator>
  <cp:lastModifiedBy>esther.schroeder</cp:lastModifiedBy>
  <cp:revision>373</cp:revision>
  <cp:lastPrinted>2010-06-11T04:47:07Z</cp:lastPrinted>
  <dcterms:created xsi:type="dcterms:W3CDTF">2008-05-28T14:43:30Z</dcterms:created>
  <dcterms:modified xsi:type="dcterms:W3CDTF">2010-10-11T08:58:06Z</dcterms:modified>
</cp:coreProperties>
</file>