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64" r:id="rId3"/>
    <p:sldId id="269" r:id="rId4"/>
    <p:sldId id="266" r:id="rId5"/>
    <p:sldId id="267" r:id="rId6"/>
    <p:sldId id="268" r:id="rId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08912" cy="2304256"/>
          </a:xfrm>
        </p:spPr>
        <p:txBody>
          <a:bodyPr/>
          <a:lstStyle/>
          <a:p>
            <a:r>
              <a:rPr lang="en-GB" sz="3200" dirty="0" smtClean="0"/>
              <a:t>Mission-Oriented Research and Innovation in the European Union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933056"/>
            <a:ext cx="4464496" cy="792088"/>
          </a:xfrm>
        </p:spPr>
        <p:txBody>
          <a:bodyPr/>
          <a:lstStyle/>
          <a:p>
            <a:r>
              <a:rPr lang="en-GB" sz="2000" dirty="0" smtClean="0"/>
              <a:t>A problem-solving approach to fuel innovation-led growth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947446" y="5085184"/>
            <a:ext cx="44644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000" kern="0" dirty="0" smtClean="0"/>
              <a:t>Call for Feedback</a:t>
            </a:r>
            <a:endParaRPr lang="en-GB" sz="20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620688"/>
            <a:ext cx="3610744" cy="5289972"/>
          </a:xfrm>
        </p:spPr>
        <p:txBody>
          <a:bodyPr/>
          <a:lstStyle/>
          <a:p>
            <a:r>
              <a:rPr lang="en-GB" dirty="0" smtClean="0"/>
              <a:t>On February 22 2018, Professor Mariana </a:t>
            </a:r>
            <a:r>
              <a:rPr lang="en-GB" dirty="0" err="1" smtClean="0"/>
              <a:t>Mazzucato</a:t>
            </a:r>
            <a:r>
              <a:rPr lang="en-GB" dirty="0" smtClean="0"/>
              <a:t> presented her report on missions. </a:t>
            </a:r>
          </a:p>
          <a:p>
            <a:r>
              <a:rPr lang="en-GB" dirty="0" smtClean="0"/>
              <a:t>The report describes key criteria to select missions and important factors for implementation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889" t="11290" r="16203" b="6598"/>
          <a:stretch/>
        </p:blipFill>
        <p:spPr>
          <a:xfrm>
            <a:off x="395536" y="260648"/>
            <a:ext cx="4104456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29932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/>
              <a:t>In the report Professor </a:t>
            </a:r>
            <a:r>
              <a:rPr lang="en-GB" sz="3200" dirty="0" err="1"/>
              <a:t>Mazzucato</a:t>
            </a:r>
            <a:r>
              <a:rPr lang="en-GB" sz="3200" dirty="0"/>
              <a:t> outlines how missions provide a </a:t>
            </a:r>
            <a:r>
              <a:rPr lang="en-GB" sz="3200" dirty="0" smtClean="0"/>
              <a:t>bridge, allowing broad societal challenges to be specified as mission with clear and ambitious objectives that can be met by stimulating a portfolio of research and innovation activities and supportive measures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81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381328"/>
            <a:ext cx="5486400" cy="354162"/>
          </a:xfrm>
        </p:spPr>
        <p:txBody>
          <a:bodyPr/>
          <a:lstStyle/>
          <a:p>
            <a:pPr algn="ctr"/>
            <a:r>
              <a:rPr lang="en-GB" sz="1200" dirty="0" smtClean="0"/>
              <a:t>The movement from broad challenges to specific missions</a:t>
            </a:r>
            <a:endParaRPr lang="en-GB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45"/>
            <a:ext cx="7488832" cy="62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38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FIVE KEY CRITERIA FOR SELECTING MISSIONS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Bold, inspirational with wide societal relevance</a:t>
            </a:r>
          </a:p>
          <a:p>
            <a:r>
              <a:rPr lang="en-GB" dirty="0" smtClean="0"/>
              <a:t>A clear direction: targeted, measurable and time-bound</a:t>
            </a:r>
          </a:p>
          <a:p>
            <a:r>
              <a:rPr lang="en-GB" dirty="0" smtClean="0"/>
              <a:t>Ambitious but realistic research and innovation actions</a:t>
            </a:r>
          </a:p>
          <a:p>
            <a:r>
              <a:rPr lang="en-GB" dirty="0" smtClean="0"/>
              <a:t>Cross-disciplinary, cross-sectoral and cross-actor innovation</a:t>
            </a:r>
          </a:p>
          <a:p>
            <a:r>
              <a:rPr lang="en-GB" dirty="0" smtClean="0"/>
              <a:t>Multiple, bottom-up solutions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37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 smtClean="0"/>
              <a:t>KEY FACTORS FOR IMPLEMENTING MISSIONS AT EU-LEVEL 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Engagement of diverse national and regional stakeholders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Measurement and impact by goals and milestones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A portfolio of instruments to foster bottom-up solutions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Flexibility, pro-active management and building in-house capabilities</a:t>
            </a:r>
          </a:p>
        </p:txBody>
      </p:sp>
    </p:spTree>
    <p:extLst>
      <p:ext uri="{BB962C8B-B14F-4D97-AF65-F5344CB8AC3E}">
        <p14:creationId xmlns:p14="http://schemas.microsoft.com/office/powerpoint/2010/main" val="30629821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Bildschirmpräsentation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Default Design</vt:lpstr>
      <vt:lpstr>Mission-Oriented Research and Innovation in the European Union</vt:lpstr>
      <vt:lpstr>PowerPoint-Präsentation</vt:lpstr>
      <vt:lpstr>PowerPoint-Präsentation</vt:lpstr>
      <vt:lpstr>The movement from broad challenges to specific missions</vt:lpstr>
      <vt:lpstr>FIVE KEY CRITERIA FOR SELECTING MISSIONS</vt:lpstr>
      <vt:lpstr>KEY FACTORS FOR IMPLEMENTING MISSIONS AT EU-LEVEL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Kiesenhofer-Widhalm Gunhild</cp:lastModifiedBy>
  <cp:revision>116</cp:revision>
  <dcterms:created xsi:type="dcterms:W3CDTF">2011-10-28T10:25:18Z</dcterms:created>
  <dcterms:modified xsi:type="dcterms:W3CDTF">2018-02-23T09:27:32Z</dcterms:modified>
</cp:coreProperties>
</file>